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48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</p:sldIdLst>
  <p:sldSz cy="5143500" cx="9144000"/>
  <p:notesSz cx="6858000" cy="9144000"/>
  <p:embeddedFontLst>
    <p:embeddedFont>
      <p:font typeface="Josefin Sans"/>
      <p:regular r:id="rId24"/>
      <p:bold r:id="rId25"/>
      <p:italic r:id="rId26"/>
      <p:boldItalic r:id="rId27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  <p:ext uri="GoogleSlidesCustomDataVersion2">
      <go:slidesCustomData xmlns:go="http://customooxmlschemas.google.com/" r:id="rId28" roundtripDataSignature="AMtx7mhdENc6P1j6goJEGABMnwc/QkvUj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5.xml"/><Relationship Id="rId22" Type="http://schemas.openxmlformats.org/officeDocument/2006/relationships/slide" Target="slides/slide17.xml"/><Relationship Id="rId21" Type="http://schemas.openxmlformats.org/officeDocument/2006/relationships/slide" Target="slides/slide16.xml"/><Relationship Id="rId24" Type="http://schemas.openxmlformats.org/officeDocument/2006/relationships/font" Target="fonts/JosefinSans-regular.fntdata"/><Relationship Id="rId23" Type="http://schemas.openxmlformats.org/officeDocument/2006/relationships/slide" Target="slides/slide18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26" Type="http://schemas.openxmlformats.org/officeDocument/2006/relationships/font" Target="fonts/JosefinSans-italic.fntdata"/><Relationship Id="rId25" Type="http://schemas.openxmlformats.org/officeDocument/2006/relationships/font" Target="fonts/JosefinSans-bold.fntdata"/><Relationship Id="rId28" Type="http://customschemas.google.com/relationships/presentationmetadata" Target="metadata"/><Relationship Id="rId27" Type="http://schemas.openxmlformats.org/officeDocument/2006/relationships/font" Target="fonts/JosefinSans-boldItalic.fntdata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19" Type="http://schemas.openxmlformats.org/officeDocument/2006/relationships/slide" Target="slides/slide14.xml"/><Relationship Id="rId18" Type="http://schemas.openxmlformats.org/officeDocument/2006/relationships/slide" Target="slides/slide1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pc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9845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pc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9845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pc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9845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pc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9845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pc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29845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pc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29845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pc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29845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pc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29845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pc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52" name="Google Shape;52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7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2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59" name="Google Shape;59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2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3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4" name="Google Shape;64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4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70" name="Google Shape;70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3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5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75" name="Google Shape;75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6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80" name="Google Shape;80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175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400"/>
              <a:buChar char="●"/>
            </a:pPr>
            <a:r>
              <a:rPr lang="en-GB" sz="1400">
                <a:solidFill>
                  <a:srgbClr val="595959"/>
                </a:solidFill>
              </a:rPr>
              <a:t>The scheme builds towards automaticity </a:t>
            </a:r>
            <a:endParaRPr sz="1400">
              <a:solidFill>
                <a:srgbClr val="595959"/>
              </a:solidFill>
            </a:endParaRPr>
          </a:p>
          <a:p>
            <a:pPr indent="-2286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400"/>
              <a:buNone/>
            </a:pPr>
            <a:r>
              <a:t/>
            </a:r>
            <a:endParaRPr sz="1400">
              <a:solidFill>
                <a:srgbClr val="595959"/>
              </a:solidFill>
            </a:endParaRPr>
          </a:p>
          <a:p>
            <a:pPr indent="-3175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400"/>
              <a:buChar char="●"/>
            </a:pPr>
            <a:r>
              <a:rPr lang="en-GB" sz="1400">
                <a:solidFill>
                  <a:srgbClr val="595959"/>
                </a:solidFill>
              </a:rPr>
              <a:t>Enabling the children to form letters correctly without having to think how to form them.</a:t>
            </a:r>
            <a:endParaRPr sz="1400">
              <a:solidFill>
                <a:srgbClr val="595959"/>
              </a:solidFill>
            </a:endParaRPr>
          </a:p>
          <a:p>
            <a:pPr indent="-2286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400"/>
              <a:buNone/>
            </a:pPr>
            <a:r>
              <a:t/>
            </a:r>
            <a:endParaRPr sz="1400">
              <a:solidFill>
                <a:srgbClr val="595959"/>
              </a:solidFill>
            </a:endParaRPr>
          </a:p>
          <a:p>
            <a:pPr indent="-3175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400"/>
              <a:buChar char="●"/>
            </a:pPr>
            <a:r>
              <a:rPr lang="en-GB" sz="1400">
                <a:solidFill>
                  <a:srgbClr val="595959"/>
                </a:solidFill>
              </a:rPr>
              <a:t>Freeing up space in their conscious working brain. </a:t>
            </a:r>
            <a:endParaRPr sz="1400">
              <a:solidFill>
                <a:srgbClr val="595959"/>
              </a:solidFill>
            </a:endParaRPr>
          </a:p>
          <a:p>
            <a:pPr indent="-2286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400"/>
              <a:buNone/>
            </a:pPr>
            <a:r>
              <a:t/>
            </a:r>
            <a:endParaRPr sz="140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7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87" name="Google Shape;87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8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92" name="Google Shape;92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b="1" lang="en-GB" sz="1200">
                <a:solidFill>
                  <a:srgbClr val="595959"/>
                </a:solidFill>
              </a:rPr>
              <a:t>You need to be strong to write</a:t>
            </a:r>
            <a:r>
              <a:rPr b="1" lang="en-GB" sz="6400">
                <a:solidFill>
                  <a:srgbClr val="595959"/>
                </a:solidFill>
              </a:rPr>
              <a:t> </a:t>
            </a:r>
            <a:r>
              <a:rPr b="1" lang="en-GB" sz="1200">
                <a:solidFill>
                  <a:srgbClr val="595959"/>
                </a:solidFill>
              </a:rPr>
              <a:t>  </a:t>
            </a:r>
            <a:endParaRPr sz="6400">
              <a:solidFill>
                <a:srgbClr val="595959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200">
                <a:solidFill>
                  <a:srgbClr val="595959"/>
                </a:solidFill>
              </a:rPr>
              <a:t>Pelvic girdle strength</a:t>
            </a:r>
            <a:endParaRPr sz="1200">
              <a:solidFill>
                <a:srgbClr val="595959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200">
                <a:solidFill>
                  <a:srgbClr val="595959"/>
                </a:solidFill>
              </a:rPr>
              <a:t>Shoulder Girdle strength</a:t>
            </a:r>
            <a:endParaRPr sz="1200">
              <a:solidFill>
                <a:srgbClr val="595959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200">
                <a:solidFill>
                  <a:srgbClr val="595959"/>
                </a:solidFill>
              </a:rPr>
              <a:t>Forearm and wrist</a:t>
            </a:r>
            <a:endParaRPr sz="1200">
              <a:solidFill>
                <a:srgbClr val="595959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200">
                <a:solidFill>
                  <a:srgbClr val="595959"/>
                </a:solidFill>
              </a:rPr>
              <a:t>Hand and finger</a:t>
            </a:r>
            <a:endParaRPr sz="1200">
              <a:solidFill>
                <a:srgbClr val="595959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200">
                <a:solidFill>
                  <a:srgbClr val="595959"/>
                </a:solidFill>
              </a:rPr>
              <a:t>All contribute to dexterity and manipulation</a:t>
            </a:r>
            <a:endParaRPr sz="1200">
              <a:solidFill>
                <a:srgbClr val="595959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200">
              <a:solidFill>
                <a:srgbClr val="595959"/>
              </a:solidFill>
            </a:endParaRPr>
          </a:p>
          <a:p>
            <a:pPr indent="0" lvl="0" marL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7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9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99" name="Google Shape;99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GB"/>
              <a:t>Incorporate throughout the school day eg lining up in penguin, sitting in bear, kneeing in meerkat</a:t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3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10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5" name="Google Shape;105;p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>
                <a:solidFill>
                  <a:schemeClr val="dk1"/>
                </a:solidFill>
              </a:rPr>
              <a:t>85% of school day pupils hold their pencils on average</a:t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11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13" name="Google Shape;113;p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-GB" sz="1000">
                <a:solidFill>
                  <a:srgbClr val="595959"/>
                </a:solidFill>
              </a:rPr>
              <a:t>The monkeys and the tree help to form the letters giving precise start and finish points </a:t>
            </a:r>
            <a:endParaRPr b="1" sz="1000">
              <a:solidFill>
                <a:srgbClr val="595959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-GB" sz="1000">
                <a:solidFill>
                  <a:srgbClr val="595959"/>
                </a:solidFill>
              </a:rPr>
              <a:t>It helps pupils to assess detect and correct their errors</a:t>
            </a:r>
            <a:endParaRPr b="1" sz="1000">
              <a:solidFill>
                <a:srgbClr val="595959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-GB" sz="1000">
                <a:solidFill>
                  <a:srgbClr val="595959"/>
                </a:solidFill>
              </a:rPr>
              <a:t>Teach moves - up down slide flick </a:t>
            </a:r>
            <a:endParaRPr b="1" sz="1000">
              <a:solidFill>
                <a:srgbClr val="595959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-GB" sz="1000">
                <a:solidFill>
                  <a:srgbClr val="595959"/>
                </a:solidFill>
              </a:rPr>
              <a:t>Teachers always model letters using the tree making sure to use the tree and a ground line </a:t>
            </a:r>
            <a:endParaRPr b="1" sz="1000">
              <a:solidFill>
                <a:srgbClr val="595959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1" sz="1554">
              <a:solidFill>
                <a:srgbClr val="595959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-GB" sz="1200">
                <a:solidFill>
                  <a:srgbClr val="595959"/>
                </a:solidFill>
              </a:rPr>
              <a:t>In summary:</a:t>
            </a:r>
            <a:endParaRPr b="1" sz="1200">
              <a:solidFill>
                <a:srgbClr val="595959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-GB" sz="1200">
                <a:solidFill>
                  <a:srgbClr val="595959"/>
                </a:solidFill>
              </a:rPr>
              <a:t>The tree symbol is the prompt for formation, orientation, grounding and heights of letters. </a:t>
            </a:r>
            <a:endParaRPr b="1" sz="1200">
              <a:solidFill>
                <a:srgbClr val="595959"/>
              </a:solidFill>
            </a:endParaRPr>
          </a:p>
          <a:p>
            <a:pPr indent="0" lvl="0" marL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 sz="120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8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12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20" name="Google Shape;120;p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5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13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27" name="Google Shape;127;p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14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33" name="Google Shape;133;p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8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p15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40" name="Google Shape;140;p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6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16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48" name="Google Shape;148;p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4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p17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56" name="Google Shape;156;p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2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p18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64" name="Google Shape;164;p1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0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0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pc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pc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pc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pc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pc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pc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pc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pc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pc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2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5" name="Google Shape;15;p2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6" name="Google Shape;16;p2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pc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pc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pc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pc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pc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pc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pc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pc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pc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22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9" name="Google Shape;19;p2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pc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pc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pc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pc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pc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pc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pc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pc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pc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23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23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23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2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pc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pc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pc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pc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pc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pc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pc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pc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pc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2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2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pc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pc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pc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pc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pc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pc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pc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pc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pc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25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25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2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pc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pc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pc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pc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pc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pc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pc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pc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pc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26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2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pc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pc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pc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pc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pc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pc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pc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pc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pc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27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pc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" name="Google Shape;37;p27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27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27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2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pc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pc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pc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pc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pc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pc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pc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pc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pc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28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2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pc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pc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pc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pc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pc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pc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pc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pc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pc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29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29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2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pc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pc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pc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pc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pc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pc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pc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pc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pc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3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pc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pc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pc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pc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pc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pc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pc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pc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pc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rgbClr val="FFF2CC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9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pc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pc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pc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pc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pc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pc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pc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pc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pc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7" name="Google Shape;7;p19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Arial"/>
              <a:buChar char="●"/>
              <a:defRPr b="0" i="0" spc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17500" lvl="1" marL="9144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b="0" i="0" spc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17500" lvl="2" marL="13716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b="0" i="0" spc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17500" lvl="3" marL="18288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b="0" i="0" spc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17500" lvl="4" marL="22860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b="0" i="0" spc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17500" lvl="5" marL="2743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b="0" i="0" spc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17500" lvl="6" marL="32004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b="0" i="0" spc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17500" lvl="7" marL="36576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b="0" i="0" spc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17500" lvl="8" marL="41148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b="0" i="0" spc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8" name="Google Shape;8;p1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pc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pc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pc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pc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pc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pc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pc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pc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pc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5.png"/><Relationship Id="rId4" Type="http://schemas.openxmlformats.org/officeDocument/2006/relationships/image" Target="../media/image4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7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0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6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8.png"/><Relationship Id="rId4" Type="http://schemas.openxmlformats.org/officeDocument/2006/relationships/image" Target="../media/image19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2.png"/><Relationship Id="rId4" Type="http://schemas.openxmlformats.org/officeDocument/2006/relationships/image" Target="../media/image8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5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13.png"/><Relationship Id="rId4" Type="http://schemas.openxmlformats.org/officeDocument/2006/relationships/image" Target="../media/image14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3.png"/><Relationship Id="rId4" Type="http://schemas.openxmlformats.org/officeDocument/2006/relationships/image" Target="../media/image11.pn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16.png"/><Relationship Id="rId4" Type="http://schemas.openxmlformats.org/officeDocument/2006/relationships/image" Target="../media/image12.pn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7.png"/><Relationship Id="rId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"/>
          <p:cNvSpPr txBox="1"/>
          <p:nvPr/>
        </p:nvSpPr>
        <p:spPr>
          <a:xfrm>
            <a:off x="1734900" y="131000"/>
            <a:ext cx="6240900" cy="7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lang="en-GB" sz="4000">
                <a:solidFill>
                  <a:schemeClr val="dk2"/>
                </a:solidFill>
                <a:latin typeface="Josefin Sans"/>
                <a:ea typeface="Josefin Sans"/>
                <a:cs typeface="Josefin Sans"/>
                <a:sym typeface="Josefin Sans"/>
              </a:rPr>
              <a:t>Witchampton</a:t>
            </a:r>
            <a:r>
              <a:rPr b="0" i="0" lang="en-GB" spc="0" sz="4000" u="none" cap="none" strike="noStrike">
                <a:solidFill>
                  <a:schemeClr val="dk2"/>
                </a:solidFill>
                <a:latin typeface="Josefin Sans"/>
                <a:ea typeface="Josefin Sans"/>
                <a:cs typeface="Josefin Sans"/>
                <a:sym typeface="Josefin Sans"/>
              </a:rPr>
              <a:t> First School</a:t>
            </a:r>
            <a:r>
              <a:rPr b="0" i="0" lang="en-GB" spc="0" sz="1800" u="none" cap="none" strike="noStrike">
                <a:solidFill>
                  <a:schemeClr val="dk2"/>
                </a:solidFill>
                <a:latin typeface="Josefin Sans"/>
                <a:ea typeface="Josefin Sans"/>
                <a:cs typeface="Josefin Sans"/>
                <a:sym typeface="Josefin Sans"/>
              </a:rPr>
              <a:t> </a:t>
            </a:r>
            <a:endParaRPr b="0" i="0" spc="0" sz="1800" u="none" cap="none" strike="noStrike">
              <a:solidFill>
                <a:schemeClr val="dk2"/>
              </a:solidFill>
              <a:latin typeface="Josefin Sans"/>
              <a:ea typeface="Josefin Sans"/>
              <a:cs typeface="Josefin Sans"/>
              <a:sym typeface="Josefin Sans"/>
            </a:endParaRPr>
          </a:p>
        </p:txBody>
      </p:sp>
      <p:pic>
        <p:nvPicPr>
          <p:cNvPr id="55" name="Google Shape;55;p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00050" y="2571750"/>
            <a:ext cx="8390025" cy="2431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6" name="Google Shape;56;p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872825" y="965849"/>
            <a:ext cx="3198325" cy="1262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0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</a:pPr>
            <a:r>
              <a:rPr lang="en-GB">
                <a:solidFill>
                  <a:srgbClr val="0B5394"/>
                </a:solidFill>
                <a:latin typeface="Josefin Sans"/>
                <a:ea typeface="Josefin Sans"/>
                <a:cs typeface="Josefin Sans"/>
                <a:sym typeface="Josefin Sans"/>
              </a:rPr>
              <a:t>The why</a:t>
            </a:r>
            <a:endParaRPr>
              <a:solidFill>
                <a:srgbClr val="0B5394"/>
              </a:solidFill>
              <a:latin typeface="Josefin Sans"/>
              <a:ea typeface="Josefin Sans"/>
              <a:cs typeface="Josefin Sans"/>
              <a:sym typeface="Josefin Sans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3"/>
          <p:cNvSpPr txBox="1"/>
          <p:nvPr>
            <p:ph type="ctrTitle"/>
          </p:nvPr>
        </p:nvSpPr>
        <p:spPr>
          <a:xfrm>
            <a:off x="0" y="65800"/>
            <a:ext cx="6543900" cy="7551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rPr lang="en-GB">
                <a:solidFill>
                  <a:srgbClr val="0B5394"/>
                </a:solidFill>
                <a:latin typeface="Josefin Sans"/>
                <a:ea typeface="Josefin Sans"/>
                <a:cs typeface="Josefin Sans"/>
                <a:sym typeface="Josefin Sans"/>
              </a:rPr>
              <a:t>Why Kinetic Letters?</a:t>
            </a:r>
            <a:endParaRPr>
              <a:solidFill>
                <a:srgbClr val="0B5394"/>
              </a:solidFill>
              <a:latin typeface="Josefin Sans"/>
              <a:ea typeface="Josefin Sans"/>
              <a:cs typeface="Josefin Sans"/>
              <a:sym typeface="Josefin Sans"/>
            </a:endParaRPr>
          </a:p>
        </p:txBody>
      </p:sp>
      <p:sp>
        <p:nvSpPr>
          <p:cNvPr id="67" name="Google Shape;67;p3"/>
          <p:cNvSpPr txBox="1"/>
          <p:nvPr>
            <p:ph idx="1" type="subTitle"/>
          </p:nvPr>
        </p:nvSpPr>
        <p:spPr>
          <a:xfrm>
            <a:off x="145775" y="820900"/>
            <a:ext cx="8520600" cy="3605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 fontScale="25000" lnSpcReduction="20000"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75"/>
              <a:buFont typeface="Arial"/>
              <a:buNone/>
            </a:pPr>
            <a:r>
              <a:rPr lang="en-GB" sz="10000">
                <a:latin typeface="Josefin Sans"/>
                <a:ea typeface="Josefin Sans"/>
                <a:cs typeface="Josefin Sans"/>
                <a:sym typeface="Josefin Sans"/>
              </a:rPr>
              <a:t>Kinetic Letters aims is to make handwriting </a:t>
            </a:r>
            <a:r>
              <a:rPr b="1" lang="en-GB" sz="10000" u="sng">
                <a:latin typeface="Josefin Sans"/>
                <a:ea typeface="Josefin Sans"/>
                <a:cs typeface="Josefin Sans"/>
                <a:sym typeface="Josefin Sans"/>
              </a:rPr>
              <a:t>automatic </a:t>
            </a:r>
            <a:r>
              <a:rPr lang="en-GB" sz="10000">
                <a:latin typeface="Josefin Sans"/>
                <a:ea typeface="Josefin Sans"/>
                <a:cs typeface="Josefin Sans"/>
                <a:sym typeface="Josefin Sans"/>
              </a:rPr>
              <a:t>(without thinking) therefore allowing children’s writing focus to be on the</a:t>
            </a:r>
            <a:r>
              <a:rPr b="1" lang="en-GB" sz="10000">
                <a:latin typeface="Josefin Sans"/>
                <a:ea typeface="Josefin Sans"/>
                <a:cs typeface="Josefin Sans"/>
                <a:sym typeface="Josefin Sans"/>
              </a:rPr>
              <a:t> </a:t>
            </a:r>
            <a:r>
              <a:rPr b="1" lang="en-GB" sz="10000" u="sng">
                <a:latin typeface="Josefin Sans"/>
                <a:ea typeface="Josefin Sans"/>
                <a:cs typeface="Josefin Sans"/>
                <a:sym typeface="Josefin Sans"/>
              </a:rPr>
              <a:t>content </a:t>
            </a:r>
            <a:r>
              <a:rPr lang="en-GB" sz="10000">
                <a:latin typeface="Josefin Sans"/>
                <a:ea typeface="Josefin Sans"/>
                <a:cs typeface="Josefin Sans"/>
                <a:sym typeface="Josefin Sans"/>
              </a:rPr>
              <a:t>rather than handwriting as they progress through school.</a:t>
            </a:r>
            <a:endParaRPr sz="10000">
              <a:latin typeface="Josefin Sans"/>
              <a:ea typeface="Josefin Sans"/>
              <a:cs typeface="Josefin Sans"/>
              <a:sym typeface="Josefin Sans"/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275"/>
              <a:buFont typeface="Arial"/>
              <a:buNone/>
            </a:pPr>
            <a:r>
              <a:t/>
            </a:r>
            <a:endParaRPr sz="4400">
              <a:latin typeface="Josefin Sans"/>
              <a:ea typeface="Josefin Sans"/>
              <a:cs typeface="Josefin Sans"/>
              <a:sym typeface="Josefin Sans"/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275"/>
              <a:buFont typeface="Arial"/>
              <a:buNone/>
            </a:pPr>
            <a:r>
              <a:rPr lang="en-GB" sz="10000">
                <a:latin typeface="Josefin Sans"/>
                <a:ea typeface="Josefin Sans"/>
                <a:cs typeface="Josefin Sans"/>
                <a:sym typeface="Josefin Sans"/>
              </a:rPr>
              <a:t>It is a systematic, rapidly progressive sensory programme built upon child development principles.</a:t>
            </a:r>
            <a:endParaRPr sz="10000">
              <a:latin typeface="Josefin Sans"/>
              <a:ea typeface="Josefin Sans"/>
              <a:cs typeface="Josefin Sans"/>
              <a:sym typeface="Josefin Sans"/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ct val="39285"/>
              <a:buFont typeface="Arial"/>
              <a:buNone/>
            </a:pPr>
            <a:r>
              <a:t/>
            </a:r>
            <a:endParaRPr>
              <a:latin typeface="Josefin Sans"/>
              <a:ea typeface="Josefin Sans"/>
              <a:cs typeface="Josefin Sans"/>
              <a:sym typeface="Josefin Sans"/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275"/>
              <a:buFont typeface="Arial"/>
              <a:buNone/>
            </a:pPr>
            <a:r>
              <a:rPr lang="en-GB" sz="10000">
                <a:latin typeface="Josefin Sans"/>
                <a:ea typeface="Josefin Sans"/>
                <a:cs typeface="Josefin Sans"/>
                <a:sym typeface="Josefin Sans"/>
              </a:rPr>
              <a:t>Margarate Williamson, the founder of KL comes from a child development, occupational therapy and teaching background. </a:t>
            </a:r>
            <a:endParaRPr sz="10000">
              <a:latin typeface="Josefin Sans"/>
              <a:ea typeface="Josefin Sans"/>
              <a:cs typeface="Josefin Sans"/>
              <a:sym typeface="Josefin Sans"/>
            </a:endParaRPr>
          </a:p>
          <a:p>
            <a:pPr indent="0" lvl="0" marL="0" rtl="0" algn="ctr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SzPts val="28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4"/>
          <p:cNvSpPr txBox="1"/>
          <p:nvPr/>
        </p:nvSpPr>
        <p:spPr>
          <a:xfrm>
            <a:off x="52800" y="124325"/>
            <a:ext cx="9231300" cy="5141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00"/>
              <a:buFont typeface="Arial"/>
              <a:buNone/>
            </a:pPr>
            <a:r>
              <a:rPr b="0" i="0" lang="en-GB" spc="0" sz="2500" u="none" cap="none" strike="noStrike">
                <a:solidFill>
                  <a:srgbClr val="333333"/>
                </a:solidFill>
                <a:highlight>
                  <a:srgbClr val="FFF2CC"/>
                </a:highlight>
                <a:latin typeface="Josefin Sans"/>
                <a:ea typeface="Josefin Sans"/>
                <a:cs typeface="Josefin Sans"/>
                <a:sym typeface="Josefin Sans"/>
              </a:rPr>
              <a:t>It deserves quality curriculum time, since in order to master this </a:t>
            </a:r>
            <a:r>
              <a:rPr b="0" i="0" lang="en-GB" spc="0" sz="2500" u="none" cap="none" strike="noStrike">
                <a:solidFill>
                  <a:srgbClr val="333333"/>
                </a:solidFill>
                <a:highlight>
                  <a:srgbClr val="CFE2F3"/>
                </a:highlight>
                <a:latin typeface="Josefin Sans"/>
                <a:ea typeface="Josefin Sans"/>
                <a:cs typeface="Josefin Sans"/>
                <a:sym typeface="Josefin Sans"/>
              </a:rPr>
              <a:t>complex interaction of cognitive and motor skills</a:t>
            </a:r>
            <a:r>
              <a:rPr b="0" i="0" lang="en-GB" spc="0" sz="2500" u="none" cap="none" strike="noStrike">
                <a:solidFill>
                  <a:srgbClr val="333333"/>
                </a:solidFill>
                <a:highlight>
                  <a:srgbClr val="FFF2CC"/>
                </a:highlight>
                <a:latin typeface="Josefin Sans"/>
                <a:ea typeface="Josefin Sans"/>
                <a:cs typeface="Josefin Sans"/>
                <a:sym typeface="Josefin Sans"/>
              </a:rPr>
              <a:t>, pupils need careful, </a:t>
            </a:r>
            <a:r>
              <a:rPr b="0" i="0" lang="en-GB" spc="0" sz="2500" u="none" cap="none" strike="noStrike">
                <a:solidFill>
                  <a:srgbClr val="333333"/>
                </a:solidFill>
                <a:highlight>
                  <a:srgbClr val="CFE2F3"/>
                </a:highlight>
                <a:latin typeface="Josefin Sans"/>
                <a:ea typeface="Josefin Sans"/>
                <a:cs typeface="Josefin Sans"/>
                <a:sym typeface="Josefin Sans"/>
              </a:rPr>
              <a:t>systematic teaching</a:t>
            </a:r>
            <a:r>
              <a:rPr b="0" i="0" lang="en-GB" spc="0" sz="2500" u="none" cap="none" strike="noStrike">
                <a:solidFill>
                  <a:srgbClr val="333333"/>
                </a:solidFill>
                <a:highlight>
                  <a:srgbClr val="FFF2CC"/>
                </a:highlight>
                <a:latin typeface="Josefin Sans"/>
                <a:ea typeface="Josefin Sans"/>
                <a:cs typeface="Josefin Sans"/>
                <a:sym typeface="Josefin Sans"/>
              </a:rPr>
              <a:t> of the skills involved, and the time to practise them.</a:t>
            </a:r>
            <a:endParaRPr b="0" i="0" spc="0" sz="2500" u="none" cap="none" strike="noStrike">
              <a:solidFill>
                <a:srgbClr val="333333"/>
              </a:solidFill>
              <a:highlight>
                <a:srgbClr val="FFF2CC"/>
              </a:highlight>
              <a:latin typeface="Josefin Sans"/>
              <a:ea typeface="Josefin Sans"/>
              <a:cs typeface="Josefin Sans"/>
              <a:sym typeface="Josefin Sans"/>
            </a:endParaRPr>
          </a:p>
          <a:p>
            <a:pPr indent="0" lvl="0" marL="0" marR="0" rtl="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00"/>
              <a:buFont typeface="Arial"/>
              <a:buNone/>
            </a:pPr>
            <a:r>
              <a:t/>
            </a:r>
            <a:endParaRPr b="0" i="0" spc="0" sz="2500" u="none" cap="none" strike="noStrike">
              <a:solidFill>
                <a:srgbClr val="333333"/>
              </a:solidFill>
              <a:highlight>
                <a:srgbClr val="FFF2CC"/>
              </a:highlight>
              <a:latin typeface="Josefin Sans"/>
              <a:ea typeface="Josefin Sans"/>
              <a:cs typeface="Josefin Sans"/>
              <a:sym typeface="Josefin Sans"/>
            </a:endParaRPr>
          </a:p>
          <a:p>
            <a:pPr indent="0" lvl="0" marL="0" marR="0" rtl="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00"/>
              <a:buFont typeface="Arial"/>
              <a:buNone/>
            </a:pPr>
            <a:r>
              <a:rPr b="0" i="0" lang="en-GB" spc="0" sz="2500" u="none" cap="none" strike="noStrike">
                <a:solidFill>
                  <a:srgbClr val="333333"/>
                </a:solidFill>
                <a:highlight>
                  <a:srgbClr val="FFF2CC"/>
                </a:highlight>
                <a:latin typeface="Josefin Sans"/>
                <a:ea typeface="Josefin Sans"/>
                <a:cs typeface="Josefin Sans"/>
                <a:sym typeface="Josefin Sans"/>
              </a:rPr>
              <a:t>In addition to promoting automaticity, psychological research confirms that handwriting </a:t>
            </a:r>
            <a:r>
              <a:rPr b="0" i="0" lang="en-GB" spc="0" sz="2500" u="none" cap="none" strike="noStrike">
                <a:solidFill>
                  <a:srgbClr val="333333"/>
                </a:solidFill>
                <a:highlight>
                  <a:srgbClr val="CFE2F3"/>
                </a:highlight>
                <a:latin typeface="Josefin Sans"/>
                <a:ea typeface="Josefin Sans"/>
                <a:cs typeface="Josefin Sans"/>
                <a:sym typeface="Josefin Sans"/>
              </a:rPr>
              <a:t>actually develops connectivity patterns in the brain</a:t>
            </a:r>
            <a:r>
              <a:rPr b="0" i="0" lang="en-GB" spc="0" sz="2500" u="none" cap="none" strike="noStrike">
                <a:solidFill>
                  <a:srgbClr val="333333"/>
                </a:solidFill>
                <a:highlight>
                  <a:srgbClr val="FFF2CC"/>
                </a:highlight>
                <a:latin typeface="Josefin Sans"/>
                <a:ea typeface="Josefin Sans"/>
                <a:cs typeface="Josefin Sans"/>
                <a:sym typeface="Josefin Sans"/>
              </a:rPr>
              <a:t>, producing </a:t>
            </a:r>
            <a:r>
              <a:rPr b="0" i="0" lang="en-GB" spc="0" sz="2500" u="none" cap="none" strike="noStrike">
                <a:solidFill>
                  <a:srgbClr val="333333"/>
                </a:solidFill>
                <a:highlight>
                  <a:srgbClr val="CFE2F3"/>
                </a:highlight>
                <a:latin typeface="Josefin Sans"/>
                <a:ea typeface="Josefin Sans"/>
                <a:cs typeface="Josefin Sans"/>
                <a:sym typeface="Josefin Sans"/>
              </a:rPr>
              <a:t>optimal conditions for learning</a:t>
            </a:r>
            <a:r>
              <a:rPr b="0" i="0" lang="en-GB" spc="0" sz="2500" u="none" cap="none" strike="noStrike">
                <a:solidFill>
                  <a:srgbClr val="333333"/>
                </a:solidFill>
                <a:highlight>
                  <a:srgbClr val="FFF2CC"/>
                </a:highlight>
                <a:latin typeface="Josefin Sans"/>
                <a:ea typeface="Josefin Sans"/>
                <a:cs typeface="Josefin Sans"/>
                <a:sym typeface="Josefin Sans"/>
              </a:rPr>
              <a:t>. </a:t>
            </a:r>
            <a:endParaRPr b="0" i="0" spc="0" sz="2500" u="none" cap="none" strike="noStrike">
              <a:solidFill>
                <a:srgbClr val="333333"/>
              </a:solidFill>
              <a:highlight>
                <a:srgbClr val="FFF2CC"/>
              </a:highlight>
              <a:latin typeface="Josefin Sans"/>
              <a:ea typeface="Josefin Sans"/>
              <a:cs typeface="Josefin Sans"/>
              <a:sym typeface="Josefin Sans"/>
            </a:endParaRPr>
          </a:p>
          <a:p>
            <a:pPr indent="0" lvl="0" marL="0" marR="0" rtl="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00"/>
              <a:buFont typeface="Arial"/>
              <a:buNone/>
            </a:pPr>
            <a:r>
              <a:t/>
            </a:r>
            <a:endParaRPr b="0" i="0" spc="0" sz="2500" u="none" cap="none" strike="noStrike">
              <a:solidFill>
                <a:srgbClr val="333333"/>
              </a:solidFill>
              <a:highlight>
                <a:srgbClr val="FFF2CC"/>
              </a:highlight>
              <a:latin typeface="Josefin Sans"/>
              <a:ea typeface="Josefin Sans"/>
              <a:cs typeface="Josefin Sans"/>
              <a:sym typeface="Josefin Sans"/>
            </a:endParaRPr>
          </a:p>
          <a:p>
            <a:pPr indent="0" lvl="0" marL="0" marR="0" rtl="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00"/>
              <a:buFont typeface="Arial"/>
              <a:buNone/>
            </a:pPr>
            <a:r>
              <a:rPr b="0" i="0" lang="en-GB" spc="0" sz="2500" u="none" cap="none" strike="noStrike">
                <a:solidFill>
                  <a:srgbClr val="333333"/>
                </a:solidFill>
                <a:highlight>
                  <a:srgbClr val="FFF2CC"/>
                </a:highlight>
                <a:latin typeface="Josefin Sans"/>
                <a:ea typeface="Josefin Sans"/>
                <a:cs typeface="Josefin Sans"/>
                <a:sym typeface="Josefin Sans"/>
              </a:rPr>
              <a:t>And the physical dexterity acquired through handwriting helps pupils with handling tools and typing.’</a:t>
            </a:r>
            <a:endParaRPr b="0" i="0" spc="0" sz="2500" u="none" cap="none" strike="noStrike">
              <a:solidFill>
                <a:srgbClr val="333333"/>
              </a:solidFill>
              <a:highlight>
                <a:srgbClr val="FFF2CC"/>
              </a:highlight>
              <a:latin typeface="Josefin Sans"/>
              <a:ea typeface="Josefin Sans"/>
              <a:cs typeface="Josefin Sans"/>
              <a:sym typeface="Josefin Sans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6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p5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</a:pPr>
            <a:r>
              <a:rPr lang="en-GB">
                <a:solidFill>
                  <a:srgbClr val="0B5394"/>
                </a:solidFill>
                <a:latin typeface="Josefin Sans"/>
                <a:ea typeface="Josefin Sans"/>
                <a:cs typeface="Josefin Sans"/>
                <a:sym typeface="Josefin Sans"/>
              </a:rPr>
              <a:t>Our aim</a:t>
            </a:r>
            <a:endParaRPr>
              <a:solidFill>
                <a:srgbClr val="0B5394"/>
              </a:solidFill>
              <a:latin typeface="Josefin Sans"/>
              <a:ea typeface="Josefin Sans"/>
              <a:cs typeface="Josefin Sans"/>
              <a:sym typeface="Josefin Sans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6"/>
          <p:cNvSpPr txBox="1"/>
          <p:nvPr>
            <p:ph type="ctrTitle"/>
          </p:nvPr>
        </p:nvSpPr>
        <p:spPr>
          <a:xfrm>
            <a:off x="-544300" y="0"/>
            <a:ext cx="5868900" cy="6315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</a:pPr>
            <a:r>
              <a:rPr b="1" lang="en-GB" sz="2500">
                <a:latin typeface="Josefin Sans"/>
                <a:ea typeface="Josefin Sans"/>
                <a:cs typeface="Josefin Sans"/>
                <a:sym typeface="Josefin Sans"/>
              </a:rPr>
              <a:t>Overview of Programme</a:t>
            </a:r>
            <a:endParaRPr b="1" sz="2500">
              <a:latin typeface="Josefin Sans"/>
              <a:ea typeface="Josefin Sans"/>
              <a:cs typeface="Josefin Sans"/>
              <a:sym typeface="Josefin Sans"/>
            </a:endParaRPr>
          </a:p>
        </p:txBody>
      </p:sp>
      <p:sp>
        <p:nvSpPr>
          <p:cNvPr id="83" name="Google Shape;83;p6"/>
          <p:cNvSpPr txBox="1"/>
          <p:nvPr>
            <p:ph idx="1" type="subTitle"/>
          </p:nvPr>
        </p:nvSpPr>
        <p:spPr>
          <a:xfrm>
            <a:off x="37700" y="550550"/>
            <a:ext cx="8794500" cy="4502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700">
                <a:latin typeface="Josefin Sans"/>
                <a:ea typeface="Josefin Sans"/>
                <a:cs typeface="Josefin Sans"/>
                <a:sym typeface="Josefin Sans"/>
              </a:rPr>
              <a:t>The programme has 4 main threads - </a:t>
            </a:r>
            <a:endParaRPr sz="1700">
              <a:latin typeface="Josefin Sans"/>
              <a:ea typeface="Josefin Sans"/>
              <a:cs typeface="Josefin Sans"/>
              <a:sym typeface="Josefin Sans"/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700">
                <a:solidFill>
                  <a:srgbClr val="FF0000"/>
                </a:solidFill>
                <a:latin typeface="Josefin Sans"/>
                <a:ea typeface="Josefin Sans"/>
                <a:cs typeface="Josefin Sans"/>
                <a:sym typeface="Josefin Sans"/>
              </a:rPr>
              <a:t>•Red</a:t>
            </a:r>
            <a:r>
              <a:rPr lang="en-GB" sz="1700">
                <a:solidFill>
                  <a:schemeClr val="dk1"/>
                </a:solidFill>
                <a:latin typeface="Josefin Sans"/>
                <a:ea typeface="Josefin Sans"/>
                <a:cs typeface="Josefin Sans"/>
                <a:sym typeface="Josefin Sans"/>
              </a:rPr>
              <a:t> </a:t>
            </a:r>
            <a:r>
              <a:rPr lang="en-GB" sz="1700">
                <a:latin typeface="Josefin Sans"/>
                <a:ea typeface="Josefin Sans"/>
                <a:cs typeface="Josefin Sans"/>
                <a:sym typeface="Josefin Sans"/>
              </a:rPr>
              <a:t>– making bodies stronger (this is ongoing)</a:t>
            </a:r>
            <a:endParaRPr sz="1700">
              <a:latin typeface="Josefin Sans"/>
              <a:ea typeface="Josefin Sans"/>
              <a:cs typeface="Josefin Sans"/>
              <a:sym typeface="Josefin Sans"/>
            </a:endParaRPr>
          </a:p>
          <a:p>
            <a:pPr indent="0" lvl="0" marL="0" rtl="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700">
                <a:solidFill>
                  <a:srgbClr val="38761D"/>
                </a:solidFill>
                <a:latin typeface="Josefin Sans"/>
                <a:ea typeface="Josefin Sans"/>
                <a:cs typeface="Josefin Sans"/>
                <a:sym typeface="Josefin Sans"/>
              </a:rPr>
              <a:t>•Green</a:t>
            </a:r>
            <a:r>
              <a:rPr lang="en-GB" sz="1700">
                <a:solidFill>
                  <a:schemeClr val="dk1"/>
                </a:solidFill>
                <a:latin typeface="Josefin Sans"/>
                <a:ea typeface="Josefin Sans"/>
                <a:cs typeface="Josefin Sans"/>
                <a:sym typeface="Josefin Sans"/>
              </a:rPr>
              <a:t> – </a:t>
            </a:r>
            <a:r>
              <a:rPr lang="en-GB" sz="1700">
                <a:latin typeface="Josefin Sans"/>
                <a:ea typeface="Josefin Sans"/>
                <a:cs typeface="Josefin Sans"/>
                <a:sym typeface="Josefin Sans"/>
              </a:rPr>
              <a:t>holding a pencil correctly</a:t>
            </a:r>
            <a:endParaRPr sz="1700">
              <a:latin typeface="Josefin Sans"/>
              <a:ea typeface="Josefin Sans"/>
              <a:cs typeface="Josefin Sans"/>
              <a:sym typeface="Josefin Sans"/>
            </a:endParaRPr>
          </a:p>
          <a:p>
            <a:pPr indent="0" lvl="0" marL="0" rtl="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700">
                <a:solidFill>
                  <a:srgbClr val="BF9000"/>
                </a:solidFill>
                <a:latin typeface="Josefin Sans"/>
                <a:ea typeface="Josefin Sans"/>
                <a:cs typeface="Josefin Sans"/>
                <a:sym typeface="Josefin Sans"/>
              </a:rPr>
              <a:t>•Yellow</a:t>
            </a:r>
            <a:r>
              <a:rPr lang="en-GB" sz="1700">
                <a:solidFill>
                  <a:schemeClr val="dk1"/>
                </a:solidFill>
                <a:latin typeface="Josefin Sans"/>
                <a:ea typeface="Josefin Sans"/>
                <a:cs typeface="Josefin Sans"/>
                <a:sym typeface="Josefin Sans"/>
              </a:rPr>
              <a:t> –</a:t>
            </a:r>
            <a:r>
              <a:rPr lang="en-GB" sz="1700">
                <a:latin typeface="Josefin Sans"/>
                <a:ea typeface="Josefin Sans"/>
                <a:cs typeface="Josefin Sans"/>
                <a:sym typeface="Josefin Sans"/>
              </a:rPr>
              <a:t> letter formation</a:t>
            </a:r>
            <a:endParaRPr sz="1700">
              <a:latin typeface="Josefin Sans"/>
              <a:ea typeface="Josefin Sans"/>
              <a:cs typeface="Josefin Sans"/>
              <a:sym typeface="Josefin Sans"/>
            </a:endParaRPr>
          </a:p>
          <a:p>
            <a:pPr indent="0" lvl="0" marL="0" rtl="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700">
                <a:solidFill>
                  <a:srgbClr val="0000FF"/>
                </a:solidFill>
                <a:latin typeface="Josefin Sans"/>
                <a:ea typeface="Josefin Sans"/>
                <a:cs typeface="Josefin Sans"/>
                <a:sym typeface="Josefin Sans"/>
              </a:rPr>
              <a:t>•Blue </a:t>
            </a:r>
            <a:r>
              <a:rPr lang="en-GB" sz="1700">
                <a:solidFill>
                  <a:schemeClr val="dk1"/>
                </a:solidFill>
                <a:latin typeface="Josefin Sans"/>
                <a:ea typeface="Josefin Sans"/>
                <a:cs typeface="Josefin Sans"/>
                <a:sym typeface="Josefin Sans"/>
              </a:rPr>
              <a:t>– </a:t>
            </a:r>
            <a:r>
              <a:rPr lang="en-GB" sz="1700">
                <a:latin typeface="Josefin Sans"/>
                <a:ea typeface="Josefin Sans"/>
                <a:cs typeface="Josefin Sans"/>
                <a:sym typeface="Josefin Sans"/>
              </a:rPr>
              <a:t>writing with fluency (speed)</a:t>
            </a:r>
            <a:endParaRPr sz="1700">
              <a:latin typeface="Josefin Sans"/>
              <a:ea typeface="Josefin Sans"/>
              <a:cs typeface="Josefin Sans"/>
              <a:sym typeface="Josefin Sans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900">
                <a:latin typeface="Josefin Sans"/>
                <a:ea typeface="Josefin Sans"/>
                <a:cs typeface="Josefin Sans"/>
                <a:sym typeface="Josefin Sans"/>
              </a:rPr>
              <a:t>   </a:t>
            </a:r>
            <a:endParaRPr sz="1900">
              <a:latin typeface="Josefin Sans"/>
              <a:ea typeface="Josefin Sans"/>
              <a:cs typeface="Josefin Sans"/>
              <a:sym typeface="Josefin Sans"/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500">
                <a:latin typeface="Josefin Sans"/>
                <a:ea typeface="Josefin Sans"/>
                <a:cs typeface="Josefin Sans"/>
                <a:sym typeface="Josefin Sans"/>
              </a:rPr>
              <a:t>The 4 threads come together to enable children to develop legible handwriting that is produced quickly and automatically. </a:t>
            </a:r>
            <a:endParaRPr sz="1500">
              <a:latin typeface="Josefin Sans"/>
              <a:ea typeface="Josefin Sans"/>
              <a:cs typeface="Josefin Sans"/>
              <a:sym typeface="Josefin Sans"/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500">
                <a:latin typeface="Josefin Sans"/>
                <a:ea typeface="Josefin Sans"/>
                <a:cs typeface="Josefin Sans"/>
                <a:sym typeface="Josefin Sans"/>
              </a:rPr>
              <a:t>Developing automaticity is central to the Kinetic Letters programme. </a:t>
            </a:r>
            <a:endParaRPr sz="1500">
              <a:latin typeface="Josefin Sans"/>
              <a:ea typeface="Josefin Sans"/>
              <a:cs typeface="Josefin Sans"/>
              <a:sym typeface="Josefin Sans"/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500">
                <a:latin typeface="Josefin Sans"/>
                <a:ea typeface="Josefin Sans"/>
                <a:cs typeface="Josefin Sans"/>
                <a:sym typeface="Josefin Sans"/>
              </a:rPr>
              <a:t>Making handwriting a valuable tool and impacting every curriculum area. </a:t>
            </a:r>
            <a:endParaRPr sz="1500">
              <a:latin typeface="Josefin Sans"/>
              <a:ea typeface="Josefin Sans"/>
              <a:cs typeface="Josefin Sans"/>
              <a:sym typeface="Josefin Sans"/>
            </a:endParaRPr>
          </a:p>
          <a:p>
            <a:pPr indent="0" lvl="0" marL="0" rtl="0" algn="ctr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SzPts val="2800"/>
              <a:buNone/>
            </a:pPr>
            <a:r>
              <a:t/>
            </a:r>
            <a:endParaRPr/>
          </a:p>
        </p:txBody>
      </p:sp>
      <p:pic>
        <p:nvPicPr>
          <p:cNvPr id="84" name="Google Shape;84;p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003624" y="631500"/>
            <a:ext cx="3683950" cy="2269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8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7"/>
          <p:cNvSpPr txBox="1"/>
          <p:nvPr/>
        </p:nvSpPr>
        <p:spPr>
          <a:xfrm>
            <a:off x="138300" y="31200"/>
            <a:ext cx="8867400" cy="4967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25"/>
              <a:buFont typeface="Arial"/>
              <a:buNone/>
            </a:pPr>
            <a:r>
              <a:rPr b="1" i="0" lang="en-GB" spc="0" sz="1125" u="none" cap="none" strike="noStrike">
                <a:solidFill>
                  <a:srgbClr val="595959"/>
                </a:solidFill>
                <a:latin typeface="Josefin Sans"/>
                <a:ea typeface="Josefin Sans"/>
                <a:cs typeface="Josefin Sans"/>
                <a:sym typeface="Josefin Sans"/>
              </a:rPr>
              <a:t>P</a:t>
            </a:r>
            <a:r>
              <a:rPr b="1" i="0" lang="en-GB" spc="0" sz="1225" u="none" cap="none" strike="noStrike">
                <a:solidFill>
                  <a:srgbClr val="595959"/>
                </a:solidFill>
                <a:latin typeface="Josefin Sans"/>
                <a:ea typeface="Josefin Sans"/>
                <a:cs typeface="Josefin Sans"/>
                <a:sym typeface="Josefin Sans"/>
              </a:rPr>
              <a:t>rogressive programme </a:t>
            </a:r>
            <a:endParaRPr b="1" i="0" spc="0" sz="1225" u="none" cap="none" strike="noStrike">
              <a:solidFill>
                <a:srgbClr val="595959"/>
              </a:solidFill>
              <a:latin typeface="Josefin Sans"/>
              <a:ea typeface="Josefin Sans"/>
              <a:cs typeface="Josefin Sans"/>
              <a:sym typeface="Josefin Sans"/>
            </a:endParaRPr>
          </a:p>
          <a:p>
            <a:pPr indent="-306387" lvl="0" marL="457200" marR="0" rtl="0" algn="l">
              <a:lnSpc>
                <a:spcPct val="95000"/>
              </a:lnSpc>
              <a:spcBef>
                <a:spcPts val="1200"/>
              </a:spcBef>
              <a:spcAft>
                <a:spcPts val="0"/>
              </a:spcAft>
              <a:buClr>
                <a:srgbClr val="595959"/>
              </a:buClr>
              <a:buSzPts val="1225"/>
              <a:buFont typeface="Josefin Sans"/>
              <a:buChar char="●"/>
            </a:pPr>
            <a:r>
              <a:rPr b="0" i="0" lang="en-GB" spc="0" sz="1225" u="none" cap="none" strike="noStrike">
                <a:solidFill>
                  <a:srgbClr val="595959"/>
                </a:solidFill>
                <a:latin typeface="Josefin Sans"/>
                <a:ea typeface="Josefin Sans"/>
                <a:cs typeface="Josefin Sans"/>
                <a:sym typeface="Josefin Sans"/>
              </a:rPr>
              <a:t>Beginning in Reception and finishing in Year 6. </a:t>
            </a:r>
            <a:endParaRPr b="0" i="0" spc="0" sz="1225" u="none" cap="none" strike="noStrike">
              <a:solidFill>
                <a:srgbClr val="595959"/>
              </a:solidFill>
              <a:latin typeface="Josefin Sans"/>
              <a:ea typeface="Josefin Sans"/>
              <a:cs typeface="Josefin Sans"/>
              <a:sym typeface="Josefin Sans"/>
            </a:endParaRPr>
          </a:p>
          <a:p>
            <a:pPr indent="-306387" lvl="0" marL="457200" marR="0" rtl="0" algn="l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225"/>
              <a:buFont typeface="Josefin Sans"/>
              <a:buChar char="●"/>
            </a:pPr>
            <a:r>
              <a:rPr b="0" i="0" lang="en-GB" spc="0" sz="1225" u="none" cap="none" strike="noStrike">
                <a:solidFill>
                  <a:srgbClr val="595959"/>
                </a:solidFill>
                <a:latin typeface="Josefin Sans"/>
                <a:ea typeface="Josefin Sans"/>
                <a:cs typeface="Josefin Sans"/>
                <a:sym typeface="Josefin Sans"/>
              </a:rPr>
              <a:t>Handwriting families</a:t>
            </a:r>
            <a:endParaRPr b="0" i="0" spc="0" sz="1225" u="none" cap="none" strike="noStrike">
              <a:solidFill>
                <a:srgbClr val="595959"/>
              </a:solidFill>
              <a:latin typeface="Josefin Sans"/>
              <a:ea typeface="Josefin Sans"/>
              <a:cs typeface="Josefin Sans"/>
              <a:sym typeface="Josefin Sans"/>
            </a:endParaRPr>
          </a:p>
          <a:p>
            <a:pPr indent="-306387" lvl="0" marL="457200" marR="0" rtl="0" algn="l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225"/>
              <a:buFont typeface="Josefin Sans"/>
              <a:buChar char="●"/>
            </a:pPr>
            <a:r>
              <a:rPr b="0" i="0" lang="en-GB" spc="0" sz="1225" u="none" cap="none" strike="noStrike">
                <a:solidFill>
                  <a:srgbClr val="595959"/>
                </a:solidFill>
                <a:latin typeface="Josefin Sans"/>
                <a:ea typeface="Josefin Sans"/>
                <a:cs typeface="Josefin Sans"/>
                <a:sym typeface="Josefin Sans"/>
              </a:rPr>
              <a:t>Interventions </a:t>
            </a:r>
            <a:endParaRPr b="0" i="0" spc="0" sz="1225" u="none" cap="none" strike="noStrike">
              <a:solidFill>
                <a:srgbClr val="595959"/>
              </a:solidFill>
              <a:latin typeface="Josefin Sans"/>
              <a:ea typeface="Josefin Sans"/>
              <a:cs typeface="Josefin Sans"/>
              <a:sym typeface="Josefin Sans"/>
            </a:endParaRPr>
          </a:p>
          <a:p>
            <a:pPr indent="0" lvl="0" marL="0" marR="0" rtl="0" algn="l">
              <a:lnSpc>
                <a:spcPct val="95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225"/>
              <a:buFont typeface="Arial"/>
              <a:buNone/>
            </a:pPr>
            <a:r>
              <a:rPr b="1" i="0" lang="en-GB" spc="0" sz="1225" u="none" cap="none" strike="noStrike">
                <a:solidFill>
                  <a:srgbClr val="595959"/>
                </a:solidFill>
                <a:latin typeface="Josefin Sans"/>
                <a:ea typeface="Josefin Sans"/>
                <a:cs typeface="Josefin Sans"/>
                <a:sym typeface="Josefin Sans"/>
              </a:rPr>
              <a:t>Daily structured lesson </a:t>
            </a:r>
            <a:endParaRPr b="1" i="0" spc="0" sz="1225" u="none" cap="none" strike="noStrike">
              <a:solidFill>
                <a:srgbClr val="595959"/>
              </a:solidFill>
              <a:latin typeface="Josefin Sans"/>
              <a:ea typeface="Josefin Sans"/>
              <a:cs typeface="Josefin Sans"/>
              <a:sym typeface="Josefin Sans"/>
            </a:endParaRPr>
          </a:p>
          <a:p>
            <a:pPr indent="-306387" lvl="0" marL="457200" marR="0" rtl="0" algn="l">
              <a:lnSpc>
                <a:spcPct val="95000"/>
              </a:lnSpc>
              <a:spcBef>
                <a:spcPts val="1200"/>
              </a:spcBef>
              <a:spcAft>
                <a:spcPts val="0"/>
              </a:spcAft>
              <a:buClr>
                <a:srgbClr val="595959"/>
              </a:buClr>
              <a:buSzPts val="1225"/>
              <a:buFont typeface="Josefin Sans"/>
              <a:buChar char="●"/>
            </a:pPr>
            <a:r>
              <a:rPr b="0" i="0" lang="en-GB" spc="0" sz="1225" u="none" cap="none" strike="noStrike">
                <a:solidFill>
                  <a:srgbClr val="595959"/>
                </a:solidFill>
                <a:latin typeface="Josefin Sans"/>
                <a:ea typeface="Josefin Sans"/>
                <a:cs typeface="Josefin Sans"/>
                <a:sym typeface="Josefin Sans"/>
              </a:rPr>
              <a:t>Lessons last approx 20 mins. </a:t>
            </a:r>
            <a:endParaRPr b="0" i="0" spc="0" sz="1225" u="none" cap="none" strike="noStrike">
              <a:solidFill>
                <a:srgbClr val="595959"/>
              </a:solidFill>
              <a:latin typeface="Josefin Sans"/>
              <a:ea typeface="Josefin Sans"/>
              <a:cs typeface="Josefin Sans"/>
              <a:sym typeface="Josefin Sans"/>
            </a:endParaRPr>
          </a:p>
          <a:p>
            <a:pPr indent="-306387" lvl="0" marL="457200" marR="0" rtl="0" algn="l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225"/>
              <a:buFont typeface="Josefin Sans"/>
              <a:buChar char="●"/>
            </a:pPr>
            <a:r>
              <a:rPr b="0" i="0" lang="en-GB" spc="0" sz="1225" u="none" cap="none" strike="noStrike">
                <a:solidFill>
                  <a:srgbClr val="595959"/>
                </a:solidFill>
                <a:latin typeface="Josefin Sans"/>
                <a:ea typeface="Josefin Sans"/>
                <a:cs typeface="Josefin Sans"/>
                <a:sym typeface="Josefin Sans"/>
              </a:rPr>
              <a:t>Lessons follow a structure  </a:t>
            </a:r>
            <a:endParaRPr b="0" i="0" spc="0" sz="1225" u="none" cap="none" strike="noStrike">
              <a:solidFill>
                <a:srgbClr val="595959"/>
              </a:solidFill>
              <a:latin typeface="Josefin Sans"/>
              <a:ea typeface="Josefin Sans"/>
              <a:cs typeface="Josefin Sans"/>
              <a:sym typeface="Josefin Sans"/>
            </a:endParaRPr>
          </a:p>
          <a:p>
            <a:pPr indent="-306387" lvl="0" marL="457200" marR="0" rtl="0" algn="l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225"/>
              <a:buFont typeface="Josefin Sans"/>
              <a:buChar char="●"/>
            </a:pPr>
            <a:r>
              <a:rPr b="0" i="0" lang="en-GB" spc="0" sz="1225" u="none" cap="none" strike="noStrike">
                <a:solidFill>
                  <a:srgbClr val="595959"/>
                </a:solidFill>
                <a:latin typeface="Josefin Sans"/>
                <a:ea typeface="Josefin Sans"/>
                <a:cs typeface="Josefin Sans"/>
                <a:sym typeface="Josefin Sans"/>
              </a:rPr>
              <a:t>Structures in routines within the lessons</a:t>
            </a:r>
            <a:endParaRPr b="0" i="0" spc="0" sz="1225" u="none" cap="none" strike="noStrike">
              <a:solidFill>
                <a:srgbClr val="595959"/>
              </a:solidFill>
              <a:latin typeface="Josefin Sans"/>
              <a:ea typeface="Josefin Sans"/>
              <a:cs typeface="Josefin Sans"/>
              <a:sym typeface="Josefin Sans"/>
            </a:endParaRPr>
          </a:p>
          <a:p>
            <a:pPr indent="0" lvl="0" marL="0" marR="0" rtl="0" algn="l">
              <a:lnSpc>
                <a:spcPct val="95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225"/>
              <a:buFont typeface="Arial"/>
              <a:buNone/>
            </a:pPr>
            <a:r>
              <a:rPr b="1" i="0" lang="en-GB" spc="0" sz="1225" u="none" cap="none" strike="noStrike">
                <a:solidFill>
                  <a:srgbClr val="595959"/>
                </a:solidFill>
                <a:latin typeface="Josefin Sans"/>
                <a:ea typeface="Josefin Sans"/>
                <a:cs typeface="Josefin Sans"/>
                <a:sym typeface="Josefin Sans"/>
              </a:rPr>
              <a:t>Multisensory </a:t>
            </a:r>
            <a:r>
              <a:rPr b="0" i="0" lang="en-GB" spc="0" sz="1225" u="none" cap="none" strike="noStrike">
                <a:solidFill>
                  <a:srgbClr val="595959"/>
                </a:solidFill>
                <a:latin typeface="Josefin Sans"/>
                <a:ea typeface="Josefin Sans"/>
                <a:cs typeface="Josefin Sans"/>
                <a:sym typeface="Josefin Sans"/>
              </a:rPr>
              <a:t>                                                                                                                                        </a:t>
            </a:r>
            <a:endParaRPr b="0" i="0" spc="0" sz="1225" u="none" cap="none" strike="noStrike">
              <a:solidFill>
                <a:srgbClr val="595959"/>
              </a:solidFill>
              <a:latin typeface="Josefin Sans"/>
              <a:ea typeface="Josefin Sans"/>
              <a:cs typeface="Josefin Sans"/>
              <a:sym typeface="Josefin Sans"/>
            </a:endParaRPr>
          </a:p>
          <a:p>
            <a:pPr indent="-306387" lvl="0" marL="457200" marR="0" rtl="0" algn="l">
              <a:lnSpc>
                <a:spcPct val="95000"/>
              </a:lnSpc>
              <a:spcBef>
                <a:spcPts val="1200"/>
              </a:spcBef>
              <a:spcAft>
                <a:spcPts val="0"/>
              </a:spcAft>
              <a:buClr>
                <a:srgbClr val="595959"/>
              </a:buClr>
              <a:buSzPts val="1225"/>
              <a:buFont typeface="Josefin Sans"/>
              <a:buChar char="●"/>
            </a:pPr>
            <a:r>
              <a:rPr b="0" i="0" lang="en-GB" spc="0" sz="1225" u="none" cap="none" strike="noStrike">
                <a:solidFill>
                  <a:srgbClr val="595959"/>
                </a:solidFill>
                <a:latin typeface="Josefin Sans"/>
                <a:ea typeface="Josefin Sans"/>
                <a:cs typeface="Josefin Sans"/>
                <a:sym typeface="Josefin Sans"/>
              </a:rPr>
              <a:t>Rhymes and songs </a:t>
            </a:r>
            <a:endParaRPr b="0" i="0" spc="0" sz="1225" u="none" cap="none" strike="noStrike">
              <a:solidFill>
                <a:srgbClr val="595959"/>
              </a:solidFill>
              <a:latin typeface="Josefin Sans"/>
              <a:ea typeface="Josefin Sans"/>
              <a:cs typeface="Josefin Sans"/>
              <a:sym typeface="Josefin Sans"/>
            </a:endParaRPr>
          </a:p>
          <a:p>
            <a:pPr indent="-306387" lvl="0" marL="457200" marR="0" rtl="0" algn="l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225"/>
              <a:buFont typeface="Josefin Sans"/>
              <a:buChar char="●"/>
            </a:pPr>
            <a:r>
              <a:rPr b="0" i="0" lang="en-GB" spc="0" sz="1225" u="none" cap="none" strike="noStrike">
                <a:solidFill>
                  <a:srgbClr val="595959"/>
                </a:solidFill>
                <a:latin typeface="Josefin Sans"/>
                <a:ea typeface="Josefin Sans"/>
                <a:cs typeface="Josefin Sans"/>
                <a:sym typeface="Josefin Sans"/>
              </a:rPr>
              <a:t>Different body positions to ensure correct posture   </a:t>
            </a:r>
            <a:endParaRPr b="0" i="0" spc="0" sz="1225" u="none" cap="none" strike="noStrike">
              <a:solidFill>
                <a:srgbClr val="595959"/>
              </a:solidFill>
              <a:latin typeface="Josefin Sans"/>
              <a:ea typeface="Josefin Sans"/>
              <a:cs typeface="Josefin Sans"/>
              <a:sym typeface="Josefin Sans"/>
            </a:endParaRPr>
          </a:p>
          <a:p>
            <a:pPr indent="-306387" lvl="0" marL="457200" marR="0" rtl="0" algn="l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225"/>
              <a:buFont typeface="Josefin Sans"/>
              <a:buChar char="●"/>
            </a:pPr>
            <a:r>
              <a:rPr b="0" i="0" lang="en-GB" spc="0" sz="1225" u="none" cap="none" strike="noStrike">
                <a:solidFill>
                  <a:srgbClr val="595959"/>
                </a:solidFill>
                <a:latin typeface="Josefin Sans"/>
                <a:ea typeface="Josefin Sans"/>
                <a:cs typeface="Josefin Sans"/>
                <a:sym typeface="Josefin Sans"/>
              </a:rPr>
              <a:t>Puppets! Monkey and Turtle! </a:t>
            </a:r>
            <a:endParaRPr b="0" i="0" spc="0" sz="1225" u="none" cap="none" strike="noStrike">
              <a:solidFill>
                <a:srgbClr val="595959"/>
              </a:solidFill>
              <a:latin typeface="Josefin Sans"/>
              <a:ea typeface="Josefin Sans"/>
              <a:cs typeface="Josefin Sans"/>
              <a:sym typeface="Josefin Sans"/>
            </a:endParaRPr>
          </a:p>
          <a:p>
            <a:pPr indent="-306387" lvl="0" marL="457200" marR="0" rtl="0" algn="l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225"/>
              <a:buFont typeface="Josefin Sans"/>
              <a:buChar char="●"/>
            </a:pPr>
            <a:r>
              <a:rPr b="0" i="0" lang="en-GB" spc="0" sz="1225" u="none" cap="none" strike="noStrike">
                <a:solidFill>
                  <a:srgbClr val="595959"/>
                </a:solidFill>
                <a:latin typeface="Josefin Sans"/>
                <a:ea typeface="Josefin Sans"/>
                <a:cs typeface="Josefin Sans"/>
                <a:sym typeface="Josefin Sans"/>
              </a:rPr>
              <a:t>Stories! </a:t>
            </a:r>
            <a:endParaRPr b="0" i="0" spc="0" sz="1225" u="none" cap="none" strike="noStrike">
              <a:solidFill>
                <a:srgbClr val="595959"/>
              </a:solidFill>
              <a:latin typeface="Josefin Sans"/>
              <a:ea typeface="Josefin Sans"/>
              <a:cs typeface="Josefin Sans"/>
              <a:sym typeface="Josefin Sans"/>
            </a:endParaRPr>
          </a:p>
          <a:p>
            <a:pPr indent="0" lvl="0" marL="0" marR="0" rtl="0" algn="l">
              <a:lnSpc>
                <a:spcPct val="95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225"/>
              <a:buFont typeface="Arial"/>
              <a:buNone/>
            </a:pPr>
            <a:r>
              <a:rPr b="1" i="0" lang="en-GB" spc="0" sz="1225" u="none" cap="none" strike="noStrike">
                <a:solidFill>
                  <a:srgbClr val="595959"/>
                </a:solidFill>
                <a:latin typeface="Josefin Sans"/>
                <a:ea typeface="Josefin Sans"/>
                <a:cs typeface="Josefin Sans"/>
                <a:sym typeface="Josefin Sans"/>
              </a:rPr>
              <a:t>Fully Resourced</a:t>
            </a:r>
            <a:endParaRPr b="1" i="0" spc="0" sz="1225" u="none" cap="none" strike="noStrike">
              <a:solidFill>
                <a:srgbClr val="595959"/>
              </a:solidFill>
              <a:latin typeface="Josefin Sans"/>
              <a:ea typeface="Josefin Sans"/>
              <a:cs typeface="Josefin Sans"/>
              <a:sym typeface="Josefin Sans"/>
            </a:endParaRPr>
          </a:p>
          <a:p>
            <a:pPr indent="-306387" lvl="0" marL="457200" marR="0" rtl="0" algn="l">
              <a:lnSpc>
                <a:spcPct val="95000"/>
              </a:lnSpc>
              <a:spcBef>
                <a:spcPts val="1200"/>
              </a:spcBef>
              <a:spcAft>
                <a:spcPts val="0"/>
              </a:spcAft>
              <a:buClr>
                <a:srgbClr val="595959"/>
              </a:buClr>
              <a:buSzPts val="1225"/>
              <a:buFont typeface="Josefin Sans"/>
              <a:buChar char="●"/>
            </a:pPr>
            <a:r>
              <a:rPr b="0" i="0" lang="en-GB" spc="0" sz="1225" u="none" cap="none" strike="noStrike">
                <a:solidFill>
                  <a:srgbClr val="595959"/>
                </a:solidFill>
                <a:latin typeface="Josefin Sans"/>
                <a:ea typeface="Josefin Sans"/>
                <a:cs typeface="Josefin Sans"/>
                <a:sym typeface="Josefin Sans"/>
              </a:rPr>
              <a:t>Physical and digital resources. </a:t>
            </a:r>
            <a:endParaRPr b="0" i="0" spc="0" sz="1225" u="none" cap="none" strike="noStrike">
              <a:solidFill>
                <a:srgbClr val="595959"/>
              </a:solidFill>
              <a:latin typeface="Josefin Sans"/>
              <a:ea typeface="Josefin Sans"/>
              <a:cs typeface="Josefin Sans"/>
              <a:sym typeface="Josefin Sans"/>
            </a:endParaRPr>
          </a:p>
          <a:p>
            <a:pPr indent="-306387" lvl="0" marL="457200" marR="0" rtl="0" algn="l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225"/>
              <a:buFont typeface="Josefin Sans"/>
              <a:buChar char="●"/>
            </a:pPr>
            <a:r>
              <a:rPr b="0" i="0" lang="en-GB" spc="0" sz="1225" u="none" cap="none" strike="noStrike">
                <a:solidFill>
                  <a:srgbClr val="595959"/>
                </a:solidFill>
                <a:latin typeface="Josefin Sans"/>
                <a:ea typeface="Josefin Sans"/>
                <a:cs typeface="Josefin Sans"/>
                <a:sym typeface="Josefin Sans"/>
              </a:rPr>
              <a:t>Handbook for each class </a:t>
            </a:r>
            <a:endParaRPr b="0" i="0" spc="0" sz="1225" u="none" cap="none" strike="noStrike">
              <a:solidFill>
                <a:srgbClr val="595959"/>
              </a:solidFill>
              <a:latin typeface="Josefin Sans"/>
              <a:ea typeface="Josefin Sans"/>
              <a:cs typeface="Josefin Sans"/>
              <a:sym typeface="Josefin Sans"/>
            </a:endParaRPr>
          </a:p>
          <a:p>
            <a:pPr indent="-306387" lvl="0" marL="457200" marR="0" rtl="0" algn="l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225"/>
              <a:buFont typeface="Josefin Sans"/>
              <a:buChar char="●"/>
            </a:pPr>
            <a:r>
              <a:rPr b="0" i="0" lang="en-GB" spc="0" sz="1225" u="none" cap="none" strike="noStrike">
                <a:solidFill>
                  <a:srgbClr val="595959"/>
                </a:solidFill>
                <a:latin typeface="Josefin Sans"/>
                <a:ea typeface="Josefin Sans"/>
                <a:cs typeface="Josefin Sans"/>
                <a:sym typeface="Josefin Sans"/>
              </a:rPr>
              <a:t>Activities for children with additional needs </a:t>
            </a:r>
            <a:endParaRPr b="0" i="0" spc="0" sz="1225" u="none" cap="none" strike="noStrike">
              <a:solidFill>
                <a:srgbClr val="595959"/>
              </a:solidFill>
              <a:latin typeface="Josefin Sans"/>
              <a:ea typeface="Josefin Sans"/>
              <a:cs typeface="Josefin Sans"/>
              <a:sym typeface="Josefin Sans"/>
            </a:endParaRPr>
          </a:p>
          <a:p>
            <a:pPr indent="-306387" lvl="0" marL="457200" marR="0" rtl="0" algn="l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225"/>
              <a:buFont typeface="Josefin Sans"/>
              <a:buChar char="●"/>
            </a:pPr>
            <a:r>
              <a:rPr b="0" i="0" lang="en-GB" spc="0" sz="1225" u="none" cap="none" strike="noStrike">
                <a:solidFill>
                  <a:srgbClr val="595959"/>
                </a:solidFill>
                <a:latin typeface="Josefin Sans"/>
                <a:ea typeface="Josefin Sans"/>
                <a:cs typeface="Josefin Sans"/>
                <a:sym typeface="Josefin Sans"/>
              </a:rPr>
              <a:t>A full suite of resources to support teaching eg: whiteboards with lines   </a:t>
            </a:r>
            <a:endParaRPr b="0" i="0" spc="0" sz="1225" u="none" cap="none" strike="noStrike">
              <a:solidFill>
                <a:srgbClr val="595959"/>
              </a:solidFill>
              <a:latin typeface="Josefin Sans"/>
              <a:ea typeface="Josefin Sans"/>
              <a:cs typeface="Josefin Sans"/>
              <a:sym typeface="Josefin Sans"/>
            </a:endParaRPr>
          </a:p>
          <a:p>
            <a:pPr indent="0" lvl="0" marL="0" marR="0" rtl="0" algn="l">
              <a:lnSpc>
                <a:spcPct val="95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225"/>
              <a:buFont typeface="Arial"/>
              <a:buNone/>
            </a:pPr>
            <a:r>
              <a:rPr b="0" i="0" lang="en-GB" spc="0" sz="1225" u="none" cap="none" strike="noStrike">
                <a:solidFill>
                  <a:srgbClr val="595959"/>
                </a:solidFill>
                <a:latin typeface="Josefin Sans"/>
                <a:ea typeface="Josefin Sans"/>
                <a:cs typeface="Josefin Sans"/>
                <a:sym typeface="Josefin Sans"/>
              </a:rPr>
              <a:t> </a:t>
            </a:r>
            <a:r>
              <a:rPr b="0" i="0" lang="en-GB" spc="0" sz="1125" u="none" cap="none" strike="noStrike">
                <a:solidFill>
                  <a:srgbClr val="595959"/>
                </a:solidFill>
                <a:latin typeface="Josefin Sans"/>
                <a:ea typeface="Josefin Sans"/>
                <a:cs typeface="Josefin Sans"/>
                <a:sym typeface="Josefin Sans"/>
              </a:rPr>
              <a:t> </a:t>
            </a:r>
            <a:endParaRPr b="0" i="0" spc="0" sz="1125" u="none" cap="none" strike="noStrike">
              <a:solidFill>
                <a:srgbClr val="595959"/>
              </a:solidFill>
              <a:latin typeface="Josefin Sans"/>
              <a:ea typeface="Josefin Sans"/>
              <a:cs typeface="Josefin Sans"/>
              <a:sym typeface="Josefin Sans"/>
            </a:endParaRPr>
          </a:p>
          <a:p>
            <a:pPr indent="0" lvl="0" marL="0" marR="0" rtl="0" algn="l">
              <a:lnSpc>
                <a:spcPct val="95000"/>
              </a:lnSpc>
              <a:spcBef>
                <a:spcPts val="1200"/>
              </a:spcBef>
              <a:spcAft>
                <a:spcPts val="1200"/>
              </a:spcAft>
              <a:buClr>
                <a:srgbClr val="000000"/>
              </a:buClr>
              <a:buSzPts val="625"/>
              <a:buFont typeface="Arial"/>
              <a:buNone/>
            </a:pPr>
            <a:r>
              <a:t/>
            </a:r>
            <a:endParaRPr b="1" i="0" spc="0" sz="625" u="none" cap="none" strike="noStrike">
              <a:solidFill>
                <a:srgbClr val="595959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8"/>
          <p:cNvSpPr txBox="1"/>
          <p:nvPr>
            <p:ph type="title"/>
          </p:nvPr>
        </p:nvSpPr>
        <p:spPr>
          <a:xfrm>
            <a:off x="0" y="0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rPr lang="en-GB">
                <a:solidFill>
                  <a:schemeClr val="dk2"/>
                </a:solidFill>
                <a:latin typeface="Josefin Sans"/>
                <a:ea typeface="Josefin Sans"/>
                <a:cs typeface="Josefin Sans"/>
                <a:sym typeface="Josefin Sans"/>
              </a:rPr>
              <a:t>Handwriting requires more than just hand and muscles. </a:t>
            </a:r>
            <a:endParaRPr>
              <a:solidFill>
                <a:schemeClr val="dk2"/>
              </a:solidFill>
              <a:latin typeface="Josefin Sans"/>
              <a:ea typeface="Josefin Sans"/>
              <a:cs typeface="Josefin Sans"/>
              <a:sym typeface="Josefin Sans"/>
            </a:endParaRPr>
          </a:p>
        </p:txBody>
      </p:sp>
      <p:sp>
        <p:nvSpPr>
          <p:cNvPr id="95" name="Google Shape;95;p8"/>
          <p:cNvSpPr txBox="1"/>
          <p:nvPr>
            <p:ph idx="1" type="body"/>
          </p:nvPr>
        </p:nvSpPr>
        <p:spPr>
          <a:xfrm>
            <a:off x="82375" y="497250"/>
            <a:ext cx="8520600" cy="464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42900" lvl="0" marL="342900" rtl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b="1" lang="en-GB" sz="2800">
                <a:solidFill>
                  <a:srgbClr val="3C78D8"/>
                </a:solidFill>
                <a:highlight>
                  <a:srgbClr val="FFF2CC"/>
                </a:highlight>
                <a:latin typeface="Josefin Sans"/>
                <a:ea typeface="Josefin Sans"/>
                <a:cs typeface="Josefin Sans"/>
                <a:sym typeface="Josefin Sans"/>
              </a:rPr>
              <a:t>Strong core muscles</a:t>
            </a:r>
            <a:r>
              <a:rPr lang="en-GB" sz="2800">
                <a:solidFill>
                  <a:srgbClr val="3C78D8"/>
                </a:solidFill>
                <a:highlight>
                  <a:srgbClr val="FFF2CC"/>
                </a:highlight>
                <a:latin typeface="Josefin Sans"/>
                <a:ea typeface="Josefin Sans"/>
                <a:cs typeface="Josefin Sans"/>
                <a:sym typeface="Josefin Sans"/>
              </a:rPr>
              <a:t> </a:t>
            </a:r>
            <a:endParaRPr sz="2800">
              <a:solidFill>
                <a:srgbClr val="3C78D8"/>
              </a:solidFill>
              <a:highlight>
                <a:srgbClr val="FFF2CC"/>
              </a:highlight>
              <a:latin typeface="Josefin Sans"/>
              <a:ea typeface="Josefin Sans"/>
              <a:cs typeface="Josefin Sans"/>
              <a:sym typeface="Josefin Sans"/>
            </a:endParaRPr>
          </a:p>
          <a:p>
            <a:pPr indent="-342900" lvl="0" marL="342900" rtl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b="1" lang="en-GB" sz="2800">
                <a:solidFill>
                  <a:srgbClr val="3C78D8"/>
                </a:solidFill>
                <a:highlight>
                  <a:srgbClr val="FFF2CC"/>
                </a:highlight>
                <a:latin typeface="Josefin Sans"/>
                <a:ea typeface="Josefin Sans"/>
                <a:cs typeface="Josefin Sans"/>
                <a:sym typeface="Josefin Sans"/>
              </a:rPr>
              <a:t>Strong shoulder muscles </a:t>
            </a:r>
            <a:endParaRPr b="1" sz="2800">
              <a:solidFill>
                <a:srgbClr val="3C78D8"/>
              </a:solidFill>
              <a:highlight>
                <a:srgbClr val="FFF2CC"/>
              </a:highlight>
              <a:latin typeface="Josefin Sans"/>
              <a:ea typeface="Josefin Sans"/>
              <a:cs typeface="Josefin Sans"/>
              <a:sym typeface="Josefin Sans"/>
            </a:endParaRPr>
          </a:p>
          <a:p>
            <a:pPr indent="0" lvl="0" marL="0" rtl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b="1" lang="en-GB" sz="2800">
                <a:solidFill>
                  <a:srgbClr val="3C78D8"/>
                </a:solidFill>
                <a:highlight>
                  <a:srgbClr val="FFF2CC"/>
                </a:highlight>
                <a:latin typeface="Josefin Sans"/>
                <a:ea typeface="Josefin Sans"/>
                <a:cs typeface="Josefin Sans"/>
                <a:sym typeface="Josefin Sans"/>
              </a:rPr>
              <a:t>Strong wrists</a:t>
            </a:r>
            <a:r>
              <a:rPr b="1" lang="en-GB" sz="2800">
                <a:solidFill>
                  <a:srgbClr val="3C78D8"/>
                </a:solidFill>
                <a:highlight>
                  <a:srgbClr val="FFF2CC"/>
                </a:highlight>
              </a:rPr>
              <a:t> </a:t>
            </a:r>
            <a:endParaRPr sz="2800">
              <a:solidFill>
                <a:srgbClr val="3C78D8"/>
              </a:solidFill>
              <a:highlight>
                <a:srgbClr val="FFF2CC"/>
              </a:highlight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200"/>
              </a:spcAft>
              <a:buSzPts val="1800"/>
              <a:buNone/>
            </a:pPr>
            <a:r>
              <a:t/>
            </a:r>
            <a:endParaRPr/>
          </a:p>
        </p:txBody>
      </p:sp>
      <p:pic>
        <p:nvPicPr>
          <p:cNvPr id="96" name="Google Shape;96;p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107875" y="1700200"/>
            <a:ext cx="4715225" cy="32253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0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9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200"/>
              </a:spcAft>
              <a:buSzPts val="1800"/>
              <a:buNone/>
            </a:pPr>
            <a:r>
              <a:t/>
            </a:r>
            <a:endParaRPr/>
          </a:p>
        </p:txBody>
      </p:sp>
      <p:pic>
        <p:nvPicPr>
          <p:cNvPr id="102" name="Google Shape;102;p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16300" y="168000"/>
            <a:ext cx="8891274" cy="48721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6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10"/>
          <p:cNvSpPr txBox="1"/>
          <p:nvPr/>
        </p:nvSpPr>
        <p:spPr>
          <a:xfrm>
            <a:off x="249550" y="452800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 lnSpcReduction="10000"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0" i="0" lang="en-GB" spc="0" sz="2800" u="none" cap="none" strike="noStrike">
                <a:solidFill>
                  <a:schemeClr val="dk2"/>
                </a:solidFill>
                <a:latin typeface="Josefin Sans"/>
                <a:ea typeface="Josefin Sans"/>
                <a:cs typeface="Josefin Sans"/>
                <a:sym typeface="Josefin Sans"/>
              </a:rPr>
              <a:t>Holding the pencil</a:t>
            </a:r>
            <a:endParaRPr b="0" i="0" spc="0" sz="2800" u="none" cap="none" strike="noStrike">
              <a:solidFill>
                <a:schemeClr val="dk2"/>
              </a:solidFill>
              <a:latin typeface="Josefin Sans"/>
              <a:ea typeface="Josefin Sans"/>
              <a:cs typeface="Josefin Sans"/>
              <a:sym typeface="Josefin Sans"/>
            </a:endParaRPr>
          </a:p>
        </p:txBody>
      </p:sp>
      <p:pic>
        <p:nvPicPr>
          <p:cNvPr id="108" name="Google Shape;108;p1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880050" y="1152254"/>
            <a:ext cx="5636325" cy="2756800"/>
          </a:xfrm>
          <a:prstGeom prst="rect">
            <a:avLst/>
          </a:prstGeom>
          <a:noFill/>
          <a:ln>
            <a:noFill/>
          </a:ln>
        </p:spPr>
      </p:pic>
      <p:sp>
        <p:nvSpPr>
          <p:cNvPr id="109" name="Google Shape;109;p10"/>
          <p:cNvSpPr txBox="1"/>
          <p:nvPr/>
        </p:nvSpPr>
        <p:spPr>
          <a:xfrm>
            <a:off x="6320025" y="4396875"/>
            <a:ext cx="2398200" cy="346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pc="0" sz="1800" u="none" cap="none" strike="noStrike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0" name="Google Shape;110;p10"/>
          <p:cNvSpPr txBox="1"/>
          <p:nvPr/>
        </p:nvSpPr>
        <p:spPr>
          <a:xfrm>
            <a:off x="6199350" y="4080125"/>
            <a:ext cx="3507000" cy="286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GB" spc="0" sz="2000" u="none" cap="none" strike="noStrike">
                <a:solidFill>
                  <a:srgbClr val="9900FF"/>
                </a:solidFill>
                <a:latin typeface="Josefin Sans"/>
                <a:ea typeface="Josefin Sans"/>
                <a:cs typeface="Josefin Sans"/>
                <a:sym typeface="Josefin Sans"/>
              </a:rPr>
              <a:t>Pencil workout!</a:t>
            </a:r>
            <a:endParaRPr b="0" i="0" spc="0" sz="2000" u="none" cap="none" strike="noStrike">
              <a:solidFill>
                <a:srgbClr val="9900FF"/>
              </a:solidFill>
              <a:latin typeface="Josefin Sans"/>
              <a:ea typeface="Josefin Sans"/>
              <a:cs typeface="Josefin Sans"/>
              <a:sym typeface="Josefin Sans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4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1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rPr lang="en-GB"/>
              <a:t>Example of tree and line guides</a:t>
            </a:r>
            <a:endParaRPr/>
          </a:p>
        </p:txBody>
      </p:sp>
      <p:pic>
        <p:nvPicPr>
          <p:cNvPr id="116" name="Google Shape;116;p1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 rot="-5400000">
            <a:off x="1328025" y="309876"/>
            <a:ext cx="3629650" cy="53379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17" name="Google Shape;117;p11"/>
          <p:cNvPicPr preferRelativeResize="0"/>
          <p:nvPr/>
        </p:nvPicPr>
        <p:blipFill rotWithShape="1">
          <a:blip r:embed="rId4">
            <a:alphaModFix/>
          </a:blip>
          <a:srcRect b="0" l="0" r="75460" t="0"/>
          <a:stretch/>
        </p:blipFill>
        <p:spPr>
          <a:xfrm>
            <a:off x="6132950" y="1164025"/>
            <a:ext cx="2600200" cy="36296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p12"/>
          <p:cNvSpPr txBox="1"/>
          <p:nvPr>
            <p:ph type="title"/>
          </p:nvPr>
        </p:nvSpPr>
        <p:spPr>
          <a:xfrm>
            <a:off x="0" y="0"/>
            <a:ext cx="9042600" cy="5055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b="1" lang="en-GB"/>
              <a:t> </a:t>
            </a:r>
            <a:r>
              <a:rPr b="1" lang="en-GB" sz="2000">
                <a:solidFill>
                  <a:schemeClr val="dk2"/>
                </a:solidFill>
                <a:latin typeface="Josefin Sans"/>
                <a:ea typeface="Josefin Sans"/>
                <a:cs typeface="Josefin Sans"/>
                <a:sym typeface="Josefin Sans"/>
              </a:rPr>
              <a:t>Letter Families</a:t>
            </a:r>
            <a:endParaRPr b="1" sz="2000">
              <a:solidFill>
                <a:schemeClr val="dk2"/>
              </a:solidFill>
              <a:latin typeface="Josefin Sans"/>
              <a:ea typeface="Josefin Sans"/>
              <a:cs typeface="Josefin Sans"/>
              <a:sym typeface="Josefin Sans"/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t/>
            </a:r>
            <a:endParaRPr sz="1600">
              <a:solidFill>
                <a:schemeClr val="dk2"/>
              </a:solidFill>
              <a:latin typeface="Josefin Sans"/>
              <a:ea typeface="Josefin Sans"/>
              <a:cs typeface="Josefin Sans"/>
              <a:sym typeface="Josefin Sans"/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-GB" sz="1600">
                <a:solidFill>
                  <a:schemeClr val="dk2"/>
                </a:solidFill>
                <a:latin typeface="Josefin Sans"/>
                <a:ea typeface="Josefin Sans"/>
                <a:cs typeface="Josefin Sans"/>
                <a:sym typeface="Josefin Sans"/>
              </a:rPr>
              <a:t>Lower case letter formation is taught within letter families. </a:t>
            </a:r>
            <a:endParaRPr sz="1600">
              <a:solidFill>
                <a:schemeClr val="dk2"/>
              </a:solidFill>
              <a:latin typeface="Josefin Sans"/>
              <a:ea typeface="Josefin Sans"/>
              <a:cs typeface="Josefin Sans"/>
              <a:sym typeface="Josefin Sans"/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t/>
            </a:r>
            <a:endParaRPr sz="1600">
              <a:solidFill>
                <a:schemeClr val="dk2"/>
              </a:solidFill>
              <a:latin typeface="Josefin Sans"/>
              <a:ea typeface="Josefin Sans"/>
              <a:cs typeface="Josefin Sans"/>
              <a:sym typeface="Josefin Sans"/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t/>
            </a:r>
            <a:endParaRPr sz="1600">
              <a:solidFill>
                <a:schemeClr val="dk2"/>
              </a:solidFill>
              <a:latin typeface="Josefin Sans"/>
              <a:ea typeface="Josefin Sans"/>
              <a:cs typeface="Josefin Sans"/>
              <a:sym typeface="Josefin Sans"/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-GB" sz="1600">
                <a:solidFill>
                  <a:schemeClr val="dk2"/>
                </a:solidFill>
                <a:latin typeface="Josefin Sans"/>
                <a:ea typeface="Josefin Sans"/>
                <a:cs typeface="Josefin Sans"/>
                <a:sym typeface="Josefin Sans"/>
              </a:rPr>
              <a:t>Six letter families - each family has a story - each letter family share features which help with accurate and rapid learning.</a:t>
            </a:r>
            <a:endParaRPr sz="1600">
              <a:solidFill>
                <a:schemeClr val="dk2"/>
              </a:solidFill>
              <a:latin typeface="Josefin Sans"/>
              <a:ea typeface="Josefin Sans"/>
              <a:cs typeface="Josefin Sans"/>
              <a:sym typeface="Josefin Sans"/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t/>
            </a:r>
            <a:endParaRPr sz="1600">
              <a:solidFill>
                <a:schemeClr val="dk2"/>
              </a:solidFill>
              <a:latin typeface="Josefin Sans"/>
              <a:ea typeface="Josefin Sans"/>
              <a:cs typeface="Josefin Sans"/>
              <a:sym typeface="Josefin Sans"/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-GB" sz="1600">
                <a:solidFill>
                  <a:schemeClr val="dk2"/>
                </a:solidFill>
                <a:latin typeface="Josefin Sans"/>
                <a:ea typeface="Josefin Sans"/>
                <a:cs typeface="Josefin Sans"/>
                <a:sym typeface="Josefin Sans"/>
              </a:rPr>
              <a:t>Stories help memory and recall. </a:t>
            </a:r>
            <a:endParaRPr sz="1600">
              <a:solidFill>
                <a:schemeClr val="dk2"/>
              </a:solidFill>
              <a:latin typeface="Josefin Sans"/>
              <a:ea typeface="Josefin Sans"/>
              <a:cs typeface="Josefin Sans"/>
              <a:sym typeface="Josefin Sans"/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t/>
            </a:r>
            <a:endParaRPr sz="1644">
              <a:solidFill>
                <a:schemeClr val="dk2"/>
              </a:solidFill>
              <a:latin typeface="Josefin Sans"/>
              <a:ea typeface="Josefin Sans"/>
              <a:cs typeface="Josefin Sans"/>
              <a:sym typeface="Josefin Sans"/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-GB" sz="1644">
                <a:solidFill>
                  <a:schemeClr val="dk2"/>
                </a:solidFill>
                <a:latin typeface="Josefin Sans"/>
                <a:ea typeface="Josefin Sans"/>
                <a:cs typeface="Josefin Sans"/>
                <a:sym typeface="Josefin Sans"/>
              </a:rPr>
              <a:t>Each family has a feature which </a:t>
            </a:r>
            <a:endParaRPr sz="1644">
              <a:solidFill>
                <a:schemeClr val="dk2"/>
              </a:solidFill>
              <a:latin typeface="Josefin Sans"/>
              <a:ea typeface="Josefin Sans"/>
              <a:cs typeface="Josefin Sans"/>
              <a:sym typeface="Josefin Sans"/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-GB" sz="1644">
                <a:solidFill>
                  <a:schemeClr val="dk2"/>
                </a:solidFill>
                <a:latin typeface="Josefin Sans"/>
                <a:ea typeface="Josefin Sans"/>
                <a:cs typeface="Josefin Sans"/>
                <a:sym typeface="Josefin Sans"/>
              </a:rPr>
              <a:t>creates rapid learning.</a:t>
            </a:r>
            <a:endParaRPr sz="1644">
              <a:solidFill>
                <a:schemeClr val="dk2"/>
              </a:solidFill>
              <a:latin typeface="Josefin Sans"/>
              <a:ea typeface="Josefin Sans"/>
              <a:cs typeface="Josefin Sans"/>
              <a:sym typeface="Josefin Sans"/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t/>
            </a:r>
            <a:endParaRPr sz="1644">
              <a:solidFill>
                <a:schemeClr val="dk2"/>
              </a:solidFill>
              <a:latin typeface="Josefin Sans"/>
              <a:ea typeface="Josefin Sans"/>
              <a:cs typeface="Josefin Sans"/>
              <a:sym typeface="Josefin Sans"/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t/>
            </a:r>
            <a:endParaRPr>
              <a:solidFill>
                <a:schemeClr val="dk2"/>
              </a:solidFill>
            </a:endParaRPr>
          </a:p>
        </p:txBody>
      </p:sp>
      <p:pic>
        <p:nvPicPr>
          <p:cNvPr id="123" name="Google Shape;123;p1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287525" y="61550"/>
            <a:ext cx="2755050" cy="1115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4" name="Google Shape;124;p1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692700" y="2258925"/>
            <a:ext cx="5130751" cy="26713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8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13"/>
          <p:cNvSpPr txBox="1"/>
          <p:nvPr>
            <p:ph type="title"/>
          </p:nvPr>
        </p:nvSpPr>
        <p:spPr>
          <a:xfrm>
            <a:off x="55275" y="302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rPr lang="en-GB">
                <a:solidFill>
                  <a:srgbClr val="0B5394"/>
                </a:solidFill>
                <a:latin typeface="Josefin Sans"/>
                <a:ea typeface="Josefin Sans"/>
                <a:cs typeface="Josefin Sans"/>
                <a:sym typeface="Josefin Sans"/>
              </a:rPr>
              <a:t>Impact</a:t>
            </a:r>
            <a:endParaRPr>
              <a:solidFill>
                <a:srgbClr val="0B5394"/>
              </a:solidFill>
              <a:latin typeface="Josefin Sans"/>
              <a:ea typeface="Josefin Sans"/>
              <a:cs typeface="Josefin Sans"/>
              <a:sym typeface="Josefin Sans"/>
            </a:endParaRPr>
          </a:p>
        </p:txBody>
      </p:sp>
      <p:sp>
        <p:nvSpPr>
          <p:cNvPr id="130" name="Google Shape;130;p13"/>
          <p:cNvSpPr txBox="1"/>
          <p:nvPr>
            <p:ph idx="1" type="body"/>
          </p:nvPr>
        </p:nvSpPr>
        <p:spPr>
          <a:xfrm>
            <a:off x="0" y="5038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GB" sz="2400">
                <a:latin typeface="Josefin Sans"/>
                <a:ea typeface="Josefin Sans"/>
                <a:cs typeface="Josefin Sans"/>
                <a:sym typeface="Josefin Sans"/>
              </a:rPr>
              <a:t>So far we had seen huge improvements in the children's letter formation, grounding and general writing stamina.</a:t>
            </a:r>
            <a:endParaRPr sz="2400">
              <a:latin typeface="Josefin Sans"/>
              <a:ea typeface="Josefin Sans"/>
              <a:cs typeface="Josefin Sans"/>
              <a:sym typeface="Josefin Sans"/>
            </a:endParaRPr>
          </a:p>
          <a:p>
            <a:pPr indent="0" lvl="0" marL="0" rtl="0" algn="l">
              <a:lnSpc>
                <a:spcPct val="105000"/>
              </a:lnSpc>
              <a:spcBef>
                <a:spcPts val="120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 sz="2400">
              <a:latin typeface="Josefin Sans"/>
              <a:ea typeface="Josefin Sans"/>
              <a:cs typeface="Josefin Sans"/>
              <a:sym typeface="Josefin Sans"/>
            </a:endParaRPr>
          </a:p>
          <a:p>
            <a:pPr indent="0" lvl="0" marL="0" rtl="0" algn="l">
              <a:lnSpc>
                <a:spcPct val="105000"/>
              </a:lnSpc>
              <a:spcBef>
                <a:spcPts val="1200"/>
              </a:spcBef>
              <a:spcAft>
                <a:spcPts val="0"/>
              </a:spcAft>
              <a:buSzPts val="1800"/>
              <a:buNone/>
            </a:pPr>
            <a:r>
              <a:rPr lang="en-GB" sz="2400">
                <a:latin typeface="Josefin Sans"/>
                <a:ea typeface="Josefin Sans"/>
                <a:cs typeface="Josefin Sans"/>
                <a:sym typeface="Josefin Sans"/>
              </a:rPr>
              <a:t>The children know the structure of the lessons, the letters rhymes, positions and families.</a:t>
            </a:r>
            <a:endParaRPr sz="2400">
              <a:latin typeface="Josefin Sans"/>
              <a:ea typeface="Josefin Sans"/>
              <a:cs typeface="Josefin Sans"/>
              <a:sym typeface="Josefin Sans"/>
            </a:endParaRPr>
          </a:p>
          <a:p>
            <a:pPr indent="0" lvl="0" marL="0" rtl="0" algn="l">
              <a:lnSpc>
                <a:spcPct val="105000"/>
              </a:lnSpc>
              <a:spcBef>
                <a:spcPts val="120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 sz="2400">
              <a:latin typeface="Josefin Sans"/>
              <a:ea typeface="Josefin Sans"/>
              <a:cs typeface="Josefin Sans"/>
              <a:sym typeface="Josefin Sans"/>
            </a:endParaRPr>
          </a:p>
          <a:p>
            <a:pPr indent="0" lvl="0" marL="0" rtl="0" algn="l">
              <a:lnSpc>
                <a:spcPct val="105000"/>
              </a:lnSpc>
              <a:spcBef>
                <a:spcPts val="1200"/>
              </a:spcBef>
              <a:spcAft>
                <a:spcPts val="1200"/>
              </a:spcAft>
              <a:buSzPts val="1800"/>
              <a:buNone/>
            </a:pPr>
            <a:r>
              <a:rPr lang="en-GB" sz="2400">
                <a:latin typeface="Josefin Sans"/>
                <a:ea typeface="Josefin Sans"/>
                <a:cs typeface="Josefin Sans"/>
                <a:sym typeface="Josefin Sans"/>
              </a:rPr>
              <a:t>They are also engaged - it has been commented on by outside professionals how engaged the children are in KL lessons.</a:t>
            </a:r>
            <a:endParaRPr sz="2400">
              <a:latin typeface="Josefin Sans"/>
              <a:ea typeface="Josefin Sans"/>
              <a:cs typeface="Josefin Sans"/>
              <a:sym typeface="Josefin Sans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4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1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rPr lang="en-GB">
                <a:latin typeface="Josefin Sans"/>
                <a:ea typeface="Josefin Sans"/>
                <a:cs typeface="Josefin Sans"/>
                <a:sym typeface="Josefin Sans"/>
              </a:rPr>
              <a:t>Reception Writing</a:t>
            </a:r>
            <a:endParaRPr>
              <a:latin typeface="Josefin Sans"/>
              <a:ea typeface="Josefin Sans"/>
              <a:cs typeface="Josefin Sans"/>
              <a:sym typeface="Josefin Sans"/>
            </a:endParaRPr>
          </a:p>
        </p:txBody>
      </p:sp>
      <p:sp>
        <p:nvSpPr>
          <p:cNvPr id="136" name="Google Shape;136;p1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200"/>
              </a:spcAft>
              <a:buSzPts val="1800"/>
              <a:buNone/>
            </a:pPr>
            <a:r>
              <a:t/>
            </a:r>
            <a:endParaRPr/>
          </a:p>
        </p:txBody>
      </p:sp>
      <p:pic>
        <p:nvPicPr>
          <p:cNvPr id="137" name="Google Shape;137;p1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13525" y="1230868"/>
            <a:ext cx="8418775" cy="308360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15"/>
          <p:cNvSpPr txBox="1"/>
          <p:nvPr>
            <p:ph type="title"/>
          </p:nvPr>
        </p:nvSpPr>
        <p:spPr>
          <a:xfrm>
            <a:off x="172700" y="0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rPr lang="en-GB">
                <a:latin typeface="Josefin Sans"/>
                <a:ea typeface="Josefin Sans"/>
                <a:cs typeface="Josefin Sans"/>
                <a:sym typeface="Josefin Sans"/>
              </a:rPr>
              <a:t>Year 1 Writing</a:t>
            </a:r>
            <a:endParaRPr>
              <a:latin typeface="Josefin Sans"/>
              <a:ea typeface="Josefin Sans"/>
              <a:cs typeface="Josefin Sans"/>
              <a:sym typeface="Josefin Sans"/>
            </a:endParaRPr>
          </a:p>
        </p:txBody>
      </p:sp>
      <p:sp>
        <p:nvSpPr>
          <p:cNvPr id="143" name="Google Shape;143;p15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200"/>
              </a:spcAft>
              <a:buSzPts val="1800"/>
              <a:buNone/>
            </a:pPr>
            <a:r>
              <a:t/>
            </a:r>
            <a:endParaRPr/>
          </a:p>
        </p:txBody>
      </p:sp>
      <p:pic>
        <p:nvPicPr>
          <p:cNvPr id="144" name="Google Shape;144;p1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 rot="-5400000">
            <a:off x="658625" y="-85926"/>
            <a:ext cx="3230725" cy="4547976"/>
          </a:xfrm>
          <a:prstGeom prst="rect">
            <a:avLst/>
          </a:prstGeom>
          <a:noFill/>
          <a:ln>
            <a:noFill/>
          </a:ln>
        </p:spPr>
      </p:pic>
      <p:pic>
        <p:nvPicPr>
          <p:cNvPr id="145" name="Google Shape;145;p1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 rot="10800000">
            <a:off x="4667124" y="-1"/>
            <a:ext cx="4165176" cy="51435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9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p16"/>
          <p:cNvSpPr txBox="1"/>
          <p:nvPr>
            <p:ph type="title"/>
          </p:nvPr>
        </p:nvSpPr>
        <p:spPr>
          <a:xfrm>
            <a:off x="172700" y="0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rPr lang="en-GB">
                <a:latin typeface="Josefin Sans"/>
                <a:ea typeface="Josefin Sans"/>
                <a:cs typeface="Josefin Sans"/>
                <a:sym typeface="Josefin Sans"/>
              </a:rPr>
              <a:t>Year 1 Writing</a:t>
            </a:r>
            <a:endParaRPr>
              <a:latin typeface="Josefin Sans"/>
              <a:ea typeface="Josefin Sans"/>
              <a:cs typeface="Josefin Sans"/>
              <a:sym typeface="Josefin Sans"/>
            </a:endParaRPr>
          </a:p>
        </p:txBody>
      </p:sp>
      <p:sp>
        <p:nvSpPr>
          <p:cNvPr id="151" name="Google Shape;151;p16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200"/>
              </a:spcAft>
              <a:buSzPts val="1800"/>
              <a:buNone/>
            </a:pPr>
            <a:r>
              <a:t/>
            </a:r>
            <a:endParaRPr/>
          </a:p>
        </p:txBody>
      </p:sp>
      <p:pic>
        <p:nvPicPr>
          <p:cNvPr id="152" name="Google Shape;152;p1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 rot="5400000">
            <a:off x="821713" y="-76312"/>
            <a:ext cx="3262225" cy="45602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53" name="Google Shape;153;p1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786275" y="-85925"/>
            <a:ext cx="4357725" cy="51434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7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1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t/>
            </a:r>
            <a:endParaRPr/>
          </a:p>
        </p:txBody>
      </p:sp>
      <p:pic>
        <p:nvPicPr>
          <p:cNvPr id="159" name="Google Shape;159;p1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 rot="5400000">
            <a:off x="3157949" y="-5475"/>
            <a:ext cx="5980576" cy="5991525"/>
          </a:xfrm>
          <a:prstGeom prst="rect">
            <a:avLst/>
          </a:prstGeom>
          <a:noFill/>
          <a:ln>
            <a:noFill/>
          </a:ln>
        </p:spPr>
      </p:pic>
      <p:sp>
        <p:nvSpPr>
          <p:cNvPr id="160" name="Google Shape;160;p17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200"/>
              </a:spcAft>
              <a:buSzPts val="1800"/>
              <a:buNone/>
            </a:pPr>
            <a:r>
              <a:t/>
            </a:r>
            <a:endParaRPr/>
          </a:p>
        </p:txBody>
      </p:sp>
      <p:pic>
        <p:nvPicPr>
          <p:cNvPr id="161" name="Google Shape;161;p1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 rot="5400000">
            <a:off x="829588" y="-739112"/>
            <a:ext cx="3288225" cy="484184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5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18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t/>
            </a:r>
            <a:endParaRPr/>
          </a:p>
        </p:txBody>
      </p:sp>
      <p:sp>
        <p:nvSpPr>
          <p:cNvPr id="167" name="Google Shape;167;p18"/>
          <p:cNvSpPr txBox="1"/>
          <p:nvPr>
            <p:ph idx="1" type="body"/>
          </p:nvPr>
        </p:nvSpPr>
        <p:spPr>
          <a:xfrm>
            <a:off x="311700" y="1212800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200"/>
              </a:spcAft>
              <a:buSzPts val="1800"/>
              <a:buNone/>
            </a:pPr>
            <a:r>
              <a:t/>
            </a:r>
            <a:endParaRPr/>
          </a:p>
        </p:txBody>
      </p:sp>
      <p:pic>
        <p:nvPicPr>
          <p:cNvPr id="168" name="Google Shape;168;p1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 rot="5400000">
            <a:off x="-295056" y="295075"/>
            <a:ext cx="4715904" cy="4125776"/>
          </a:xfrm>
          <a:prstGeom prst="rect">
            <a:avLst/>
          </a:prstGeom>
          <a:noFill/>
          <a:ln>
            <a:noFill/>
          </a:ln>
        </p:spPr>
      </p:pic>
      <p:pic>
        <p:nvPicPr>
          <p:cNvPr id="169" name="Google Shape;169;p1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 rot="5627084">
            <a:off x="4134335" y="217039"/>
            <a:ext cx="5340629" cy="422814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/>
</file>